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02.xml" ContentType="application/vnd.openxmlformats-officedocument.presentationml.slide+xml"/>
  <Override PartName="/ppt/slides/slide100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3.xml" ContentType="application/vnd.openxmlformats-officedocument.presentationml.slide+xml"/>
  <Override PartName="/ppt/slides/slide95.xml" ContentType="application/vnd.openxmlformats-officedocument.presentationml.slide+xml"/>
  <Override PartName="/ppt/slides/slide81.xml" ContentType="application/vnd.openxmlformats-officedocument.presentationml.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5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8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74.xml" ContentType="application/vnd.openxmlformats-officedocument.presentationml.slide+xml"/>
  <Override PartName="/ppt/slides/slide55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101.xml" ContentType="application/vnd.openxmlformats-officedocument.presentationml.slide+xml"/>
  <Override PartName="/ppt/slides/slide45.xml" ContentType="application/vnd.openxmlformats-officedocument.presentationml.slide+xml"/>
  <Override PartName="/ppt/slides/slide82.xml" ContentType="application/vnd.openxmlformats-officedocument.presentationml.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62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73.xml" ContentType="application/vnd.openxmlformats-officedocument.presentationml.slide+xml"/>
  <Override PartName="/ppt/slides/slide78.xml" ContentType="application/vnd.openxmlformats-officedocument.presentationml.slide+xml"/>
  <Override PartName="/ppt/slides/slide8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4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51.xml" ContentType="application/vnd.openxmlformats-officedocument.presentationml.slide+xml"/>
  <Override PartName="/ppt/slides/slide36.xml" ContentType="application/vnd.openxmlformats-officedocument.presentationml.slide+xml"/>
  <Override PartName="/ppt/slides/slide72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57.xml" ContentType="application/vnd.openxmlformats-officedocument.presentationml.slide+xml"/>
  <Override PartName="/ppt/slideLayouts/slideLayout3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67.xml" ContentType="application/vnd.openxmlformats-officedocument.presentationml.slide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s/slide76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80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s/slide41.xml" ContentType="application/vnd.openxmlformats-officedocument.presentationml.slide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60.xml" ContentType="application/vnd.openxmlformats-officedocument.presentationml.slide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8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slides/slide8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slides/slide18.xml" ContentType="application/vnd.openxmlformats-officedocument.presentationml.slide+xml"/>
  <Override PartName="/ppt/slideMasters/slideMaster3.xml" ContentType="application/vnd.openxmlformats-officedocument.presentationml.slideMaster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  <p:sldMasterId id="2147483672" r:id="rId3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</p:sldIdLst>
  <p:sldSz cx="12192000" cy="6858000"/>
  <p:notesSz cx="12192000" cy="6858000"/>
  <p:defaultTextStyle>
    <a:defPPr>
      <a:defRPr lang="en-US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Arial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Arial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Arial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Arial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+mn-ea"/>
        <a:cs typeface="Arial"/>
      </a:defRPr>
    </a:lvl5pPr>
    <a:lvl6pPr marL="2286000" algn="l" defTabSz="914400">
      <a:defRPr>
        <a:solidFill>
          <a:schemeClr val="tx1"/>
        </a:solidFill>
        <a:latin typeface="Arial"/>
        <a:ea typeface="+mn-ea"/>
        <a:cs typeface="Arial"/>
      </a:defRPr>
    </a:lvl6pPr>
    <a:lvl7pPr marL="2743200" algn="l" defTabSz="914400">
      <a:defRPr>
        <a:solidFill>
          <a:schemeClr val="tx1"/>
        </a:solidFill>
        <a:latin typeface="Arial"/>
        <a:ea typeface="+mn-ea"/>
        <a:cs typeface="Arial"/>
      </a:defRPr>
    </a:lvl7pPr>
    <a:lvl8pPr marL="3200400" algn="l" defTabSz="914400">
      <a:defRPr>
        <a:solidFill>
          <a:schemeClr val="tx1"/>
        </a:solidFill>
        <a:latin typeface="Arial"/>
        <a:ea typeface="+mn-ea"/>
        <a:cs typeface="Arial"/>
      </a:defRPr>
    </a:lvl8pPr>
    <a:lvl9pPr marL="3657600" algn="l" defTabSz="914400">
      <a:defRPr>
        <a:solidFill>
          <a:schemeClr val="tx1"/>
        </a:solidFill>
        <a:latin typeface="Arial"/>
        <a:ea typeface="+mn-ea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803080C6-0E65-BC9B-B2FA-F5336FF958DD}">
  <a:tblStyle styleId="{803080C6-0E65-BC9B-B2FA-F5336FF958DD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presProps" Target="presProps.xml" /><Relationship Id="rId110" Type="http://schemas.openxmlformats.org/officeDocument/2006/relationships/tableStyles" Target="tableStyles.xml" /><Relationship Id="rId111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 hidden="0"/>
          <p:cNvSpPr/>
          <p:nvPr isPhoto="0" userDrawn="0"/>
        </p:nvSpPr>
        <p:spPr bwMode="auto"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 hidden="0"/>
          <p:cNvSpPr/>
          <p:nvPr isPhoto="0" userDrawn="0"/>
        </p:nvSpPr>
        <p:spPr bwMode="auto"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 hidden="0"/>
          <p:cNvSpPr/>
          <p:nvPr isPhoto="0" userDrawn="0"/>
        </p:nvSpPr>
        <p:spPr bwMode="auto"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 hidden="0"/>
          <p:cNvSpPr/>
          <p:nvPr isPhoto="0" userDrawn="0"/>
        </p:nvSpPr>
        <p:spPr bwMode="auto"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" name="Subtitle 8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Date Placeholder 27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534400" y="6354763"/>
            <a:ext cx="3048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1FC000AC-009D-4DE9-AB37-D2F8473DEAC6}" type="datetime1">
              <a:rPr lang="en-US"/>
              <a:t/>
            </a:fld>
            <a:endParaRPr lang="en-US"/>
          </a:p>
        </p:txBody>
      </p:sp>
      <p:sp>
        <p:nvSpPr>
          <p:cNvPr id="11" name="Footer Placeholder 1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3865033" y="6354763"/>
            <a:ext cx="4633384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EFFE7-6167-497D-BF70-E1969E05C69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743F630-6A4F-4133-9AEF-F58670C9CE2B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391501C-F36A-4C8D-BC4C-1D8749A1E1F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4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traight Connector 12" hidden="0"/>
          <p:cNvSpPr>
            <a:spLocks noChangeShapeType="1"/>
          </p:cNvSpPr>
          <p:nvPr isPhoto="0" userDrawn="0"/>
        </p:nvSpPr>
        <p:spPr bwMode="auto">
          <a:xfrm rot="5400000">
            <a:off x="5816071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839200" y="274639"/>
            <a:ext cx="27432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09600" y="274639"/>
            <a:ext cx="8026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309093F-C744-4876-843D-527453CADA22}" type="datetime1">
              <a:rPr lang="en-US"/>
              <a:t/>
            </a:fld>
            <a:endParaRPr lang="en-US"/>
          </a:p>
        </p:txBody>
      </p:sp>
      <p:sp>
        <p:nvSpPr>
          <p:cNvPr id="10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23D80C9-960D-41F5-95DD-962540516B9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7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609600" y="1219200"/>
            <a:ext cx="10972800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3248F5FB-C10F-4990-9285-E9037D56F6B1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Section Header">
    <p:bg>
      <p:bgPr shadeToTitle="0">
        <a:solidFill>
          <a:schemeClr val="bg2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 hidden="0"/>
          <p:cNvSpPr/>
          <p:nvPr isPhoto="0" userDrawn="0"/>
        </p:nvSpPr>
        <p:spPr bwMode="auto">
          <a:xfrm>
            <a:off x="1219200" y="2819401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 hidden="0"/>
          <p:cNvSpPr/>
          <p:nvPr isPhoto="0" userDrawn="0"/>
        </p:nvSpPr>
        <p:spPr bwMode="auto">
          <a:xfrm>
            <a:off x="1219200" y="2819401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1727199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534400" y="6354763"/>
            <a:ext cx="3048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90165-EA2E-47DC-AC9B-7BC84B5F9B15}" type="datetime1">
              <a:rPr lang="en-US"/>
              <a:t/>
            </a:fld>
            <a:endParaRPr lang="en-US"/>
          </a:p>
        </p:txBody>
      </p:sp>
      <p:sp>
        <p:nvSpPr>
          <p:cNvPr id="9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3865033" y="6354763"/>
            <a:ext cx="4633384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426634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45DE4-D556-468A-B612-FC9613523C73}" type="slidenum">
              <a:rPr lang="en-US"/>
              <a:t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folHlink="folHlink" hlink="hlink" tx1="lt1" tx2="lt2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228600"/>
            <a:ext cx="10972800" cy="914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8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609600" y="1219200"/>
            <a:ext cx="5388864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10" hidden="0"/>
          <p:cNvSpPr>
            <a:spLocks noGrp="1"/>
          </p:cNvSpPr>
          <p:nvPr isPhoto="0" userDrawn="0">
            <p:ph sz="quarter" idx="2" hasCustomPrompt="0"/>
          </p:nvPr>
        </p:nvSpPr>
        <p:spPr bwMode="auto">
          <a:xfrm>
            <a:off x="6176264" y="1216151"/>
            <a:ext cx="5388864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367926A-FF93-46A3-9953-7B39F07EA524}" type="datetime1">
              <a:rPr lang="en-US"/>
              <a:t/>
            </a:fld>
            <a:endParaRPr lang="en-US"/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CD6A6741-12DC-4914-9B8C-D529CB99EE1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600" y="1285875"/>
            <a:ext cx="5386917" cy="685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3" hasCustomPrompt="0"/>
          </p:nvPr>
        </p:nvSpPr>
        <p:spPr bwMode="auto">
          <a:xfrm>
            <a:off x="6197601" y="1295400"/>
            <a:ext cx="5389033" cy="68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Content Placeholder 10" hidden="0"/>
          <p:cNvSpPr>
            <a:spLocks noGrp="1"/>
          </p:cNvSpPr>
          <p:nvPr isPhoto="0" userDrawn="0">
            <p:ph sz="quarter" idx="2" hasCustomPrompt="0"/>
          </p:nvPr>
        </p:nvSpPr>
        <p:spPr bwMode="auto">
          <a:xfrm>
            <a:off x="609600" y="2133600"/>
            <a:ext cx="5384800" cy="4038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8" name="Content Placeholder 12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97600" y="2133600"/>
            <a:ext cx="5384800" cy="4038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95532A9-2017-4837-B303-546DC39633FF}" type="datetime1">
              <a:rPr lang="en-US"/>
              <a:t/>
            </a:fld>
            <a:endParaRPr lang="en-US"/>
          </a:p>
        </p:txBody>
      </p:sp>
      <p:sp>
        <p:nvSpPr>
          <p:cNvPr id="10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267C9BA3-BF4B-45C3-A325-1802C24C6ED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sosceles Triangle 2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228600"/>
            <a:ext cx="10972800" cy="914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FEAA01E-D29A-4216-8634-CD7D6BF573CD}" type="datetime1">
              <a:rPr lang="en-US"/>
              <a:t/>
            </a:fld>
            <a:endParaRPr lang="en-US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106ADFA7-35DA-4D7F-913D-506C6D269E51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2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8BBAC4D9-25C9-4078-9116-A0B5746A3341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66B54DB-7F7D-4739-9572-19CAAEABBF0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traight Connector 11" hidden="0"/>
          <p:cNvSpPr>
            <a:spLocks noChangeShapeType="1"/>
          </p:cNvSpPr>
          <p:nvPr isPhoto="0" userDrawn="0"/>
        </p:nvSpPr>
        <p:spPr bwMode="auto">
          <a:xfrm rot="5400000">
            <a:off x="5220229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Isosceles Triangle 6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Text Placeholder 2" hidden="0"/>
          <p:cNvSpPr>
            <a:spLocks noGrp="1"/>
          </p:cNvSpPr>
          <p:nvPr isPhoto="0" userDrawn="0">
            <p:ph type="body" idx="2" hasCustomPrompt="0"/>
          </p:nvPr>
        </p:nvSpPr>
        <p:spPr bwMode="auto">
          <a:xfrm>
            <a:off x="8432800" y="1219200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Content Placeholder 11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406400" y="304800"/>
            <a:ext cx="7620000" cy="57150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8AFBE713-7FD2-47D0-8236-9B7A9BF074DD}" type="datetime1">
              <a:rPr lang="en-US"/>
              <a:t/>
            </a:fld>
            <a:endParaRPr lang="en-US"/>
          </a:p>
        </p:txBody>
      </p:sp>
      <p:sp>
        <p:nvSpPr>
          <p:cNvPr id="11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898AF5E-C1F9-4630-836F-57AEAD5CBA5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picTx" userDrawn="1">
  <p:cSld name="Picture with Caption">
    <p:bg>
      <p:bgPr shadeToTitle="0">
        <a:solidFill>
          <a:schemeClr val="bg2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5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6" hidden="0"/>
          <p:cNvSpPr/>
          <p:nvPr isPhoto="0" userDrawn="0"/>
        </p:nvSpPr>
        <p:spPr bwMode="auto">
          <a:xfrm>
            <a:off x="609601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500856"/>
            <a:ext cx="10972800" cy="6746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609600" y="1905000"/>
            <a:ext cx="10972800" cy="4270248"/>
          </a:xfrm>
          <a:prstGeom prst="rect">
            <a:avLst/>
          </a:prstGeo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5C8AD52-39BE-4845-B0DB-018A7EBC6563}" type="datetime1">
              <a:rPr lang="en-US"/>
              <a:t/>
            </a:fld>
            <a:endParaRPr lang="en-US"/>
          </a:p>
        </p:txBody>
      </p:sp>
      <p:sp>
        <p:nvSpPr>
          <p:cNvPr id="11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AEB5094-EE51-4686-BEB1-5F8D6978EC3F}" type="slidenum">
              <a:rPr lang="en-US"/>
              <a:t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folHlink="folHlink" hlink="hlink" tx1="lt1" tx2="lt2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7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609600" y="1219200"/>
            <a:ext cx="10972800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4DD7142-78EA-49FB-8401-BDD91B14B6C1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588B8CC1-3735-4240-B6CF-859DF67061E6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391501C-F36A-4C8D-BC4C-1D8749A1E1F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4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traight Connector 12" hidden="0"/>
          <p:cNvSpPr>
            <a:spLocks noChangeShapeType="1"/>
          </p:cNvSpPr>
          <p:nvPr isPhoto="0" userDrawn="0"/>
        </p:nvSpPr>
        <p:spPr bwMode="auto">
          <a:xfrm rot="5400000">
            <a:off x="5816071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839200" y="274639"/>
            <a:ext cx="27432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09600" y="274639"/>
            <a:ext cx="8026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DDAEEE64-17E6-42E5-A3A6-41704A324ACA}" type="datetime1">
              <a:rPr lang="en-US"/>
              <a:t/>
            </a:fld>
            <a:endParaRPr lang="en-US"/>
          </a:p>
        </p:txBody>
      </p:sp>
      <p:sp>
        <p:nvSpPr>
          <p:cNvPr id="10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23D80C9-960D-41F5-95DD-962540516B9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 hidden="0"/>
          <p:cNvSpPr/>
          <p:nvPr isPhoto="0" userDrawn="0"/>
        </p:nvSpPr>
        <p:spPr bwMode="auto"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 hidden="0"/>
          <p:cNvSpPr/>
          <p:nvPr isPhoto="0" userDrawn="0"/>
        </p:nvSpPr>
        <p:spPr bwMode="auto"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 hidden="0"/>
          <p:cNvSpPr/>
          <p:nvPr isPhoto="0" userDrawn="0"/>
        </p:nvSpPr>
        <p:spPr bwMode="auto"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 hidden="0"/>
          <p:cNvSpPr/>
          <p:nvPr isPhoto="0" userDrawn="0"/>
        </p:nvSpPr>
        <p:spPr bwMode="auto"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" name="Subtitle 8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Date Placeholder 27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534400" y="6354763"/>
            <a:ext cx="3048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983E5581-C9B2-48FC-BD4D-376A754B1CBC}" type="datetime1">
              <a:rPr lang="en-US"/>
              <a:t/>
            </a:fld>
            <a:endParaRPr lang="en-US"/>
          </a:p>
        </p:txBody>
      </p:sp>
      <p:sp>
        <p:nvSpPr>
          <p:cNvPr id="11" name="Footer Placeholder 1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3865033" y="6354763"/>
            <a:ext cx="4633384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EFFE7-6167-497D-BF70-E1969E05C69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7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609600" y="1219200"/>
            <a:ext cx="10972800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D0C80B83-AB73-448B-BCFA-E3D8049E4B57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Section Header">
    <p:bg>
      <p:bgPr shadeToTitle="0">
        <a:solidFill>
          <a:schemeClr val="bg2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 hidden="0"/>
          <p:cNvSpPr/>
          <p:nvPr isPhoto="0" userDrawn="0"/>
        </p:nvSpPr>
        <p:spPr bwMode="auto">
          <a:xfrm>
            <a:off x="1219200" y="2819401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 hidden="0"/>
          <p:cNvSpPr/>
          <p:nvPr isPhoto="0" userDrawn="0"/>
        </p:nvSpPr>
        <p:spPr bwMode="auto">
          <a:xfrm>
            <a:off x="1219200" y="2819401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1727199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534400" y="6354763"/>
            <a:ext cx="3048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EB92F-71DB-4540-A6C4-5A7BCAE045F9}" type="datetime1">
              <a:rPr lang="en-US"/>
              <a:t/>
            </a:fld>
            <a:endParaRPr lang="en-US"/>
          </a:p>
        </p:txBody>
      </p:sp>
      <p:sp>
        <p:nvSpPr>
          <p:cNvPr id="9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3865033" y="6354763"/>
            <a:ext cx="4633384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426634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45DE4-D556-468A-B612-FC9613523C73}" type="slidenum">
              <a:rPr lang="en-US"/>
              <a:t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folHlink="folHlink" hlink="hlink" tx1="lt1" tx2="lt2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228600"/>
            <a:ext cx="10972800" cy="914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8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609600" y="1219200"/>
            <a:ext cx="5388864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10" hidden="0"/>
          <p:cNvSpPr>
            <a:spLocks noGrp="1"/>
          </p:cNvSpPr>
          <p:nvPr isPhoto="0" userDrawn="0">
            <p:ph sz="quarter" idx="2" hasCustomPrompt="0"/>
          </p:nvPr>
        </p:nvSpPr>
        <p:spPr bwMode="auto">
          <a:xfrm>
            <a:off x="6176264" y="1216151"/>
            <a:ext cx="5388864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28A19094-D428-4F4F-A9F8-533AB2BB69AD}" type="datetime1">
              <a:rPr lang="en-US"/>
              <a:t/>
            </a:fld>
            <a:endParaRPr lang="en-US"/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CD6A6741-12DC-4914-9B8C-D529CB99EE1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600" y="1285875"/>
            <a:ext cx="5386917" cy="685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3" hasCustomPrompt="0"/>
          </p:nvPr>
        </p:nvSpPr>
        <p:spPr bwMode="auto">
          <a:xfrm>
            <a:off x="6197601" y="1295400"/>
            <a:ext cx="5389033" cy="68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Content Placeholder 10" hidden="0"/>
          <p:cNvSpPr>
            <a:spLocks noGrp="1"/>
          </p:cNvSpPr>
          <p:nvPr isPhoto="0" userDrawn="0">
            <p:ph sz="quarter" idx="2" hasCustomPrompt="0"/>
          </p:nvPr>
        </p:nvSpPr>
        <p:spPr bwMode="auto">
          <a:xfrm>
            <a:off x="609600" y="2133600"/>
            <a:ext cx="5384800" cy="4038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8" name="Content Placeholder 12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97600" y="2133600"/>
            <a:ext cx="5384800" cy="4038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116FE57-0C95-4238-A0BA-171D96D4FC4B}" type="datetime1">
              <a:rPr lang="en-US"/>
              <a:t/>
            </a:fld>
            <a:endParaRPr lang="en-US"/>
          </a:p>
        </p:txBody>
      </p:sp>
      <p:sp>
        <p:nvSpPr>
          <p:cNvPr id="10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267C9BA3-BF4B-45C3-A325-1802C24C6ED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sosceles Triangle 2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228600"/>
            <a:ext cx="10972800" cy="914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1F8E9E7-B7AF-418A-A7A2-3513BD6AA97F}" type="datetime1">
              <a:rPr lang="en-US"/>
              <a:t/>
            </a:fld>
            <a:endParaRPr lang="en-US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106ADFA7-35DA-4D7F-913D-506C6D269E51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2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DFF82531-0594-4E5E-A07E-B26CB4EA75F4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66B54DB-7F7D-4739-9572-19CAAEABBF0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traight Connector 11" hidden="0"/>
          <p:cNvSpPr>
            <a:spLocks noChangeShapeType="1"/>
          </p:cNvSpPr>
          <p:nvPr isPhoto="0" userDrawn="0"/>
        </p:nvSpPr>
        <p:spPr bwMode="auto">
          <a:xfrm rot="5400000">
            <a:off x="5220229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Isosceles Triangle 6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Text Placeholder 2" hidden="0"/>
          <p:cNvSpPr>
            <a:spLocks noGrp="1"/>
          </p:cNvSpPr>
          <p:nvPr isPhoto="0" userDrawn="0">
            <p:ph type="body" idx="2" hasCustomPrompt="0"/>
          </p:nvPr>
        </p:nvSpPr>
        <p:spPr bwMode="auto">
          <a:xfrm>
            <a:off x="8432800" y="1219200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Content Placeholder 11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406400" y="304800"/>
            <a:ext cx="7620000" cy="57150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8A7ACEC-2FB0-4E83-ACB7-CBB0AC2A5C54}" type="datetime1">
              <a:rPr lang="en-US"/>
              <a:t/>
            </a:fld>
            <a:endParaRPr lang="en-US"/>
          </a:p>
        </p:txBody>
      </p:sp>
      <p:sp>
        <p:nvSpPr>
          <p:cNvPr id="11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898AF5E-C1F9-4630-836F-57AEAD5CBA5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Section Header">
    <p:bg>
      <p:bgPr shadeToTitle="0">
        <a:solidFill>
          <a:schemeClr val="bg2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 hidden="0"/>
          <p:cNvSpPr/>
          <p:nvPr isPhoto="0" userDrawn="0"/>
        </p:nvSpPr>
        <p:spPr bwMode="auto">
          <a:xfrm>
            <a:off x="1219200" y="2819401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 hidden="0"/>
          <p:cNvSpPr/>
          <p:nvPr isPhoto="0" userDrawn="0"/>
        </p:nvSpPr>
        <p:spPr bwMode="auto">
          <a:xfrm>
            <a:off x="1219200" y="2819401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1727199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534400" y="6354763"/>
            <a:ext cx="3048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CB74C-7B4B-4F5D-9172-26E61D37384E}" type="datetime1">
              <a:rPr lang="en-US"/>
              <a:t/>
            </a:fld>
            <a:endParaRPr lang="en-US"/>
          </a:p>
        </p:txBody>
      </p:sp>
      <p:sp>
        <p:nvSpPr>
          <p:cNvPr id="9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3865033" y="6354763"/>
            <a:ext cx="4633384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426634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45DE4-D556-468A-B612-FC9613523C73}" type="slidenum">
              <a:rPr lang="en-US"/>
              <a:t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folHlink="folHlink" hlink="hlink" tx1="lt1" tx2="lt2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picTx" userDrawn="1">
  <p:cSld name="Picture with Caption">
    <p:bg>
      <p:bgPr shadeToTitle="0">
        <a:solidFill>
          <a:schemeClr val="bg2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5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6" hidden="0"/>
          <p:cNvSpPr/>
          <p:nvPr isPhoto="0" userDrawn="0"/>
        </p:nvSpPr>
        <p:spPr bwMode="auto">
          <a:xfrm>
            <a:off x="609601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500856"/>
            <a:ext cx="10972800" cy="6746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609600" y="1905000"/>
            <a:ext cx="10972800" cy="4270248"/>
          </a:xfrm>
          <a:prstGeom prst="rect">
            <a:avLst/>
          </a:prstGeo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103FB58B-7D76-46DE-9954-0AF1A7C198EB}" type="datetime1">
              <a:rPr lang="en-US"/>
              <a:t/>
            </a:fld>
            <a:endParaRPr lang="en-US"/>
          </a:p>
        </p:txBody>
      </p:sp>
      <p:sp>
        <p:nvSpPr>
          <p:cNvPr id="11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AEB5094-EE51-4686-BEB1-5F8D6978EC3F}" type="slidenum">
              <a:rPr lang="en-US"/>
              <a:t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folHlink="folHlink" hlink="hlink" tx1="lt1" tx2="lt2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F77C803C-1AFD-4B40-82D7-017AE18F96DA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7391501C-F36A-4C8D-BC4C-1D8749A1E1F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4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traight Connector 12" hidden="0"/>
          <p:cNvSpPr>
            <a:spLocks noChangeShapeType="1"/>
          </p:cNvSpPr>
          <p:nvPr isPhoto="0" userDrawn="0"/>
        </p:nvSpPr>
        <p:spPr bwMode="auto">
          <a:xfrm rot="5400000">
            <a:off x="5816071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839200" y="274639"/>
            <a:ext cx="27432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09600" y="274639"/>
            <a:ext cx="8026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2D21A447-3F88-46B6-BD85-D1B46C016395}" type="datetime1">
              <a:rPr lang="en-US"/>
              <a:t/>
            </a:fld>
            <a:endParaRPr lang="en-US"/>
          </a:p>
        </p:txBody>
      </p:sp>
      <p:sp>
        <p:nvSpPr>
          <p:cNvPr id="10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23D80C9-960D-41F5-95DD-962540516B9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 hidden="0"/>
          <p:cNvSpPr/>
          <p:nvPr isPhoto="0" userDrawn="0"/>
        </p:nvSpPr>
        <p:spPr bwMode="auto"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 hidden="0"/>
          <p:cNvSpPr/>
          <p:nvPr isPhoto="0" userDrawn="0"/>
        </p:nvSpPr>
        <p:spPr bwMode="auto"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 hidden="0"/>
          <p:cNvSpPr/>
          <p:nvPr isPhoto="0" userDrawn="0"/>
        </p:nvSpPr>
        <p:spPr bwMode="auto"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 hidden="0"/>
          <p:cNvSpPr/>
          <p:nvPr isPhoto="0" userDrawn="0"/>
        </p:nvSpPr>
        <p:spPr bwMode="auto"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" name="Subtitle 8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Date Placeholder 27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534400" y="6354763"/>
            <a:ext cx="3048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C8C847E6-B4C6-4230-803C-CB4D25498665}" type="datetime1">
              <a:rPr lang="en-US"/>
              <a:t/>
            </a:fld>
            <a:endParaRPr lang="en-US"/>
          </a:p>
        </p:txBody>
      </p:sp>
      <p:sp>
        <p:nvSpPr>
          <p:cNvPr id="11" name="Footer Placeholder 16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3865033" y="6354763"/>
            <a:ext cx="4633384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EFFE7-6167-497D-BF70-E1969E05C69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228600"/>
            <a:ext cx="10972800" cy="914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8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609600" y="1219200"/>
            <a:ext cx="5388864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10" hidden="0"/>
          <p:cNvSpPr>
            <a:spLocks noGrp="1"/>
          </p:cNvSpPr>
          <p:nvPr isPhoto="0" userDrawn="0">
            <p:ph sz="quarter" idx="2" hasCustomPrompt="0"/>
          </p:nvPr>
        </p:nvSpPr>
        <p:spPr bwMode="auto">
          <a:xfrm>
            <a:off x="6176264" y="1216151"/>
            <a:ext cx="5388864" cy="49377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A93B17E-CBC1-4F13-AC81-E5421B50694A}" type="datetime1">
              <a:rPr lang="en-US"/>
              <a:t/>
            </a:fld>
            <a:endParaRPr lang="en-US"/>
          </a:p>
        </p:txBody>
      </p:sp>
      <p:sp>
        <p:nvSpPr>
          <p:cNvPr id="8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CD6A6741-12DC-4914-9B8C-D529CB99EE1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600" y="1285875"/>
            <a:ext cx="5386917" cy="685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3" hasCustomPrompt="0"/>
          </p:nvPr>
        </p:nvSpPr>
        <p:spPr bwMode="auto">
          <a:xfrm>
            <a:off x="6197601" y="1295400"/>
            <a:ext cx="5389033" cy="68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Content Placeholder 10" hidden="0"/>
          <p:cNvSpPr>
            <a:spLocks noGrp="1"/>
          </p:cNvSpPr>
          <p:nvPr isPhoto="0" userDrawn="0">
            <p:ph sz="quarter" idx="2" hasCustomPrompt="0"/>
          </p:nvPr>
        </p:nvSpPr>
        <p:spPr bwMode="auto">
          <a:xfrm>
            <a:off x="609600" y="2133600"/>
            <a:ext cx="5384800" cy="4038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8" name="Content Placeholder 12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97600" y="2133600"/>
            <a:ext cx="5384800" cy="40386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1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E7FCA6A-71BD-450B-AEBE-02E1FC739D80}" type="datetime1">
              <a:rPr lang="en-US"/>
              <a:t/>
            </a:fld>
            <a:endParaRPr lang="en-US"/>
          </a:p>
        </p:txBody>
      </p:sp>
      <p:sp>
        <p:nvSpPr>
          <p:cNvPr id="10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267C9BA3-BF4B-45C3-A325-1802C24C6ED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sosceles Triangle 2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228600"/>
            <a:ext cx="10972800" cy="9144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1283536A-6552-4855-A172-59CBD83CD9FC}" type="datetime1">
              <a:rPr lang="en-US"/>
              <a:t/>
            </a:fld>
            <a:endParaRPr lang="en-US"/>
          </a:p>
        </p:txBody>
      </p:sp>
      <p:sp>
        <p:nvSpPr>
          <p:cNvPr id="7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106ADFA7-35DA-4D7F-913D-506C6D269E51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2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03D64D3-A4C5-4DC9-82F6-C33356B3038A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66B54DB-7F7D-4739-9572-19CAAEABBF0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traight Connector 11" hidden="0"/>
          <p:cNvSpPr>
            <a:spLocks noChangeShapeType="1"/>
          </p:cNvSpPr>
          <p:nvPr isPhoto="0" userDrawn="0"/>
        </p:nvSpPr>
        <p:spPr bwMode="auto">
          <a:xfrm rot="5400000">
            <a:off x="5220229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Isosceles Triangle 6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432800" y="304800"/>
            <a:ext cx="33528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Text Placeholder 2" hidden="0"/>
          <p:cNvSpPr>
            <a:spLocks noGrp="1"/>
          </p:cNvSpPr>
          <p:nvPr isPhoto="0" userDrawn="0">
            <p:ph type="body" idx="2" hasCustomPrompt="0"/>
          </p:nvPr>
        </p:nvSpPr>
        <p:spPr bwMode="auto">
          <a:xfrm>
            <a:off x="8432800" y="1219200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Content Placeholder 11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406400" y="304800"/>
            <a:ext cx="7620000" cy="57150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A68E2F2-F69E-4ED2-9C93-2D09F55585EB}" type="datetime1">
              <a:rPr lang="en-US"/>
              <a:t/>
            </a:fld>
            <a:endParaRPr lang="en-US"/>
          </a:p>
        </p:txBody>
      </p:sp>
      <p:sp>
        <p:nvSpPr>
          <p:cNvPr id="11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898AF5E-C1F9-4630-836F-57AEAD5CBA58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picTx" userDrawn="1">
  <p:cSld name="Picture with Caption">
    <p:bg>
      <p:bgPr shadeToTitle="0">
        <a:solidFill>
          <a:schemeClr val="bg2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traight Connector 10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Isosceles Triangle 5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6" hidden="0"/>
          <p:cNvSpPr/>
          <p:nvPr isPhoto="0" userDrawn="0"/>
        </p:nvSpPr>
        <p:spPr bwMode="auto">
          <a:xfrm>
            <a:off x="609601" y="500063"/>
            <a:ext cx="243417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500856"/>
            <a:ext cx="10972800" cy="6746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609600" y="1905000"/>
            <a:ext cx="10972800" cy="4270248"/>
          </a:xfrm>
          <a:prstGeom prst="rect">
            <a:avLst/>
          </a:prstGeo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09600" y="1219200"/>
            <a:ext cx="109728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92EB7EA-2AF6-4D1E-92F8-74488767FE5B}" type="datetime1">
              <a:rPr lang="en-US"/>
              <a:t/>
            </a:fld>
            <a:endParaRPr lang="en-US"/>
          </a:p>
        </p:txBody>
      </p:sp>
      <p:sp>
        <p:nvSpPr>
          <p:cNvPr id="11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AEB5094-EE51-4686-BEB1-5F8D6978EC3F}" type="slidenum">
              <a:rPr lang="en-US"/>
              <a:t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folHlink="folHlink" hlink="hlink" tx1="lt1" tx2="lt2"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2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1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D566C6-8B71-4744-B6EF-044C1FC3E5FF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3865033" y="6356351"/>
            <a:ext cx="4673600" cy="365125"/>
          </a:xfrm>
          <a:prstGeom prst="rect">
            <a:avLst/>
          </a:prstGeom>
        </p:spPr>
        <p:txBody>
          <a:bodyPr vert="horz"/>
          <a:lstStyle>
            <a:lvl1pPr algn="r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>
              <a:defRPr sz="1400">
                <a:solidFill>
                  <a:schemeClr val="tx2"/>
                </a:solidFill>
                <a:latin typeface="Gill Sans MT"/>
              </a:defRPr>
            </a:lvl1pPr>
          </a:lstStyle>
          <a:p>
            <a:pPr>
              <a:defRPr/>
            </a:pPr>
            <a:fld id="{0B6B7D4F-1D67-4FE2-8D2D-E69DF82D82D6}" type="slidenum">
              <a:rPr lang="en-US"/>
              <a:t/>
            </a:fld>
            <a:endParaRPr lang="en-US"/>
          </a:p>
        </p:txBody>
      </p:sp>
      <p:sp>
        <p:nvSpPr>
          <p:cNvPr id="9" name="Straight Connector 27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traight Connector 28" hidden="0"/>
          <p:cNvSpPr>
            <a:spLocks noChangeShapeType="1"/>
          </p:cNvSpPr>
          <p:nvPr isPhoto="0" userDrawn="0"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9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2pPr>
      <a:lvl3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3pPr>
      <a:lvl4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4pPr>
      <a:lvl5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5pPr>
      <a:lvl6pPr marL="4572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6pPr>
      <a:lvl7pPr marL="9144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7pPr>
      <a:lvl8pPr marL="13716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8pPr>
      <a:lvl9pPr marL="18288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9pPr>
    </p:titleStyle>
    <p:bodyStyle>
      <a:lvl1pPr marL="273050" indent="-273050" algn="l">
        <a:spcBef>
          <a:spcPts val="600"/>
        </a:spcBef>
        <a:spcAft>
          <a:spcPts val="0"/>
        </a:spcAft>
        <a:buClr>
          <a:schemeClr val="accent1"/>
        </a:buClr>
        <a:buSzPct val="76000"/>
        <a:buFont typeface="Wingdings 3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>
        <a:spcBef>
          <a:spcPts val="500"/>
        </a:spcBef>
        <a:spcAft>
          <a:spcPts val="0"/>
        </a:spcAft>
        <a:buClr>
          <a:schemeClr val="accent2"/>
        </a:buClr>
        <a:buSzPct val="76000"/>
        <a:buFont typeface="Wingdings 3"/>
        <a:buChar char=""/>
        <a:defRPr sz="23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>
        <a:spcBef>
          <a:spcPts val="500"/>
        </a:spcBef>
        <a:spcAft>
          <a:spcPts val="0"/>
        </a:spcAft>
        <a:buClr>
          <a:srgbClr val="BCBCBC"/>
        </a:buClr>
        <a:buSzPct val="76000"/>
        <a:buFont typeface="Wingdings 3"/>
        <a:buChar char="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>
        <a:spcBef>
          <a:spcPts val="400"/>
        </a:spcBef>
        <a:spcAft>
          <a:spcPts val="0"/>
        </a:spcAft>
        <a:buClr>
          <a:srgbClr val="8BA2B4"/>
        </a:buClr>
        <a:buSzPct val="70000"/>
        <a:buFont typeface="Wingdings"/>
        <a:buChar char="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>
        <a:spcBef>
          <a:spcPts val="300"/>
        </a:spcBef>
        <a:spcAft>
          <a:spcPts val="0"/>
        </a:spcAft>
        <a:buClr>
          <a:schemeClr val="accent2"/>
        </a:buClr>
        <a:buSzPct val="70000"/>
        <a:buFont typeface="Wingdings"/>
        <a:buChar char="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lang="en-US" sz="16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lang="en-US" sz="14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lang="en-US" sz="140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>
        <a:spcBef>
          <a:spcPts val="300"/>
        </a:spcBef>
        <a:buClr>
          <a:srgbClr val="9FB8CD"/>
        </a:buClr>
        <a:buSzPct val="75000"/>
        <a:buFont typeface="Wingdings 3"/>
        <a:buChar char=""/>
        <a:defRPr lang="en-US"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>
        <a:defRPr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2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1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6E6DB00-D6B8-4728-B968-1C56624A1C34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3865033" y="6356351"/>
            <a:ext cx="4673600" cy="365125"/>
          </a:xfrm>
          <a:prstGeom prst="rect">
            <a:avLst/>
          </a:prstGeom>
        </p:spPr>
        <p:txBody>
          <a:bodyPr vert="horz"/>
          <a:lstStyle>
            <a:lvl1pPr algn="r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>
              <a:defRPr sz="1400">
                <a:solidFill>
                  <a:schemeClr val="tx2"/>
                </a:solidFill>
                <a:latin typeface="Gill Sans MT"/>
              </a:defRPr>
            </a:lvl1pPr>
          </a:lstStyle>
          <a:p>
            <a:pPr>
              <a:defRPr/>
            </a:pPr>
            <a:fld id="{0B6B7D4F-1D67-4FE2-8D2D-E69DF82D82D6}" type="slidenum">
              <a:rPr lang="en-US"/>
              <a:t/>
            </a:fld>
            <a:endParaRPr lang="en-US"/>
          </a:p>
        </p:txBody>
      </p:sp>
      <p:sp>
        <p:nvSpPr>
          <p:cNvPr id="9" name="Straight Connector 27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traight Connector 28" hidden="0"/>
          <p:cNvSpPr>
            <a:spLocks noChangeShapeType="1"/>
          </p:cNvSpPr>
          <p:nvPr isPhoto="0" userDrawn="0"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9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1"/>
  <p:txStyles>
    <p:titleStyle>
      <a:lvl1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2pPr>
      <a:lvl3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3pPr>
      <a:lvl4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4pPr>
      <a:lvl5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5pPr>
      <a:lvl6pPr marL="4572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6pPr>
      <a:lvl7pPr marL="9144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7pPr>
      <a:lvl8pPr marL="13716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8pPr>
      <a:lvl9pPr marL="18288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9pPr>
    </p:titleStyle>
    <p:bodyStyle>
      <a:lvl1pPr marL="273050" indent="-273050" algn="l">
        <a:spcBef>
          <a:spcPts val="600"/>
        </a:spcBef>
        <a:spcAft>
          <a:spcPts val="0"/>
        </a:spcAft>
        <a:buClr>
          <a:schemeClr val="accent1"/>
        </a:buClr>
        <a:buSzPct val="76000"/>
        <a:buFont typeface="Wingdings 3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>
        <a:spcBef>
          <a:spcPts val="500"/>
        </a:spcBef>
        <a:spcAft>
          <a:spcPts val="0"/>
        </a:spcAft>
        <a:buClr>
          <a:schemeClr val="accent2"/>
        </a:buClr>
        <a:buSzPct val="76000"/>
        <a:buFont typeface="Wingdings 3"/>
        <a:buChar char=""/>
        <a:defRPr sz="23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>
        <a:spcBef>
          <a:spcPts val="500"/>
        </a:spcBef>
        <a:spcAft>
          <a:spcPts val="0"/>
        </a:spcAft>
        <a:buClr>
          <a:srgbClr val="BCBCBC"/>
        </a:buClr>
        <a:buSzPct val="76000"/>
        <a:buFont typeface="Wingdings 3"/>
        <a:buChar char="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>
        <a:spcBef>
          <a:spcPts val="400"/>
        </a:spcBef>
        <a:spcAft>
          <a:spcPts val="0"/>
        </a:spcAft>
        <a:buClr>
          <a:srgbClr val="8BA2B4"/>
        </a:buClr>
        <a:buSzPct val="70000"/>
        <a:buFont typeface="Wingdings"/>
        <a:buChar char="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>
        <a:spcBef>
          <a:spcPts val="300"/>
        </a:spcBef>
        <a:spcAft>
          <a:spcPts val="0"/>
        </a:spcAft>
        <a:buClr>
          <a:schemeClr val="accent2"/>
        </a:buClr>
        <a:buSzPct val="70000"/>
        <a:buFont typeface="Wingdings"/>
        <a:buChar char="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lang="en-US" sz="16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lang="en-US" sz="14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lang="en-US" sz="140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>
        <a:spcBef>
          <a:spcPts val="300"/>
        </a:spcBef>
        <a:buClr>
          <a:srgbClr val="9FB8CD"/>
        </a:buClr>
        <a:buSzPct val="75000"/>
        <a:buFont typeface="Wingdings 3"/>
        <a:buChar char=""/>
        <a:defRPr lang="en-US"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>
        <a:defRPr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2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1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1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534401" y="6356351"/>
            <a:ext cx="3052233" cy="365125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76FA5D8-2219-4EF8-AD0B-53E21A3BD5D6}" type="datetime1">
              <a:rPr lang="en-US"/>
              <a:t/>
            </a:fld>
            <a:endParaRPr lang="en-US"/>
          </a:p>
        </p:txBody>
      </p:sp>
      <p:sp>
        <p:nvSpPr>
          <p:cNvPr id="7" name="Footer Placeholder 2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3865033" y="6356351"/>
            <a:ext cx="4673600" cy="365125"/>
          </a:xfrm>
          <a:prstGeom prst="rect">
            <a:avLst/>
          </a:prstGeom>
        </p:spPr>
        <p:txBody>
          <a:bodyPr vert="horz"/>
          <a:lstStyle>
            <a:lvl1pPr algn="r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2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17033" y="6356351"/>
            <a:ext cx="2641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>
              <a:defRPr sz="1400">
                <a:solidFill>
                  <a:schemeClr val="tx2"/>
                </a:solidFill>
                <a:latin typeface="Gill Sans MT"/>
              </a:defRPr>
            </a:lvl1pPr>
          </a:lstStyle>
          <a:p>
            <a:pPr>
              <a:defRPr/>
            </a:pPr>
            <a:fld id="{0B6B7D4F-1D67-4FE2-8D2D-E69DF82D82D6}" type="slidenum">
              <a:rPr lang="en-US"/>
              <a:t/>
            </a:fld>
            <a:endParaRPr lang="en-US"/>
          </a:p>
        </p:txBody>
      </p:sp>
      <p:sp>
        <p:nvSpPr>
          <p:cNvPr id="9" name="Straight Connector 27" hidden="0"/>
          <p:cNvSpPr>
            <a:spLocks noChangeShapeType="1"/>
          </p:cNvSpPr>
          <p:nvPr isPhoto="0" userDrawn="0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traight Connector 28" hidden="0"/>
          <p:cNvSpPr>
            <a:spLocks noChangeShapeType="1"/>
          </p:cNvSpPr>
          <p:nvPr isPhoto="0" userDrawn="0"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9" hidden="0"/>
          <p:cNvSpPr>
            <a:spLocks noChangeAspect="1"/>
          </p:cNvSpPr>
          <p:nvPr isPhoto="0" userDrawn="0"/>
        </p:nvSpPr>
        <p:spPr bwMode="auto">
          <a:xfrm rot="5400000">
            <a:off x="590549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1"/>
  <p:txStyles>
    <p:titleStyle>
      <a:lvl1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2pPr>
      <a:lvl3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3pPr>
      <a:lvl4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4pPr>
      <a:lvl5pPr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5pPr>
      <a:lvl6pPr marL="4572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6pPr>
      <a:lvl7pPr marL="9144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7pPr>
      <a:lvl8pPr marL="13716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8pPr>
      <a:lvl9pPr marL="1828800" algn="l">
        <a:spcBef>
          <a:spcPts val="0"/>
        </a:spcBef>
        <a:spcAft>
          <a:spcPts val="0"/>
        </a:spcAft>
        <a:defRPr sz="3200">
          <a:solidFill>
            <a:schemeClr val="tx2"/>
          </a:solidFill>
          <a:latin typeface="Bookman Old Style"/>
        </a:defRPr>
      </a:lvl9pPr>
    </p:titleStyle>
    <p:bodyStyle>
      <a:lvl1pPr marL="273050" indent="-273050" algn="l">
        <a:spcBef>
          <a:spcPts val="600"/>
        </a:spcBef>
        <a:spcAft>
          <a:spcPts val="0"/>
        </a:spcAft>
        <a:buClr>
          <a:schemeClr val="accent1"/>
        </a:buClr>
        <a:buSzPct val="76000"/>
        <a:buFont typeface="Wingdings 3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>
        <a:spcBef>
          <a:spcPts val="500"/>
        </a:spcBef>
        <a:spcAft>
          <a:spcPts val="0"/>
        </a:spcAft>
        <a:buClr>
          <a:schemeClr val="accent2"/>
        </a:buClr>
        <a:buSzPct val="76000"/>
        <a:buFont typeface="Wingdings 3"/>
        <a:buChar char=""/>
        <a:defRPr sz="23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>
        <a:spcBef>
          <a:spcPts val="500"/>
        </a:spcBef>
        <a:spcAft>
          <a:spcPts val="0"/>
        </a:spcAft>
        <a:buClr>
          <a:srgbClr val="BCBCBC"/>
        </a:buClr>
        <a:buSzPct val="76000"/>
        <a:buFont typeface="Wingdings 3"/>
        <a:buChar char="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>
        <a:spcBef>
          <a:spcPts val="400"/>
        </a:spcBef>
        <a:spcAft>
          <a:spcPts val="0"/>
        </a:spcAft>
        <a:buClr>
          <a:srgbClr val="8BA2B4"/>
        </a:buClr>
        <a:buSzPct val="70000"/>
        <a:buFont typeface="Wingdings"/>
        <a:buChar char="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>
        <a:spcBef>
          <a:spcPts val="300"/>
        </a:spcBef>
        <a:spcAft>
          <a:spcPts val="0"/>
        </a:spcAft>
        <a:buClr>
          <a:schemeClr val="accent2"/>
        </a:buClr>
        <a:buSzPct val="70000"/>
        <a:buFont typeface="Wingdings"/>
        <a:buChar char="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lang="en-US" sz="16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lang="en-US" sz="14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lang="en-US" sz="140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>
        <a:spcBef>
          <a:spcPts val="300"/>
        </a:spcBef>
        <a:buClr>
          <a:srgbClr val="9FB8CD"/>
        </a:buClr>
        <a:buSzPct val="75000"/>
        <a:buFont typeface="Wingdings 3"/>
        <a:buChar char=""/>
        <a:defRPr lang="en-US"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>
        <a:defRPr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ms.uom.lk/apps/files/?dir=/Interim&amp;openfile=16588702" TargetMode="Externa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duino.lk/Related-Accessories/Motors/ZGB37RG-12VDC-200RPM-Gear-Motor" TargetMode="External"/><Relationship Id="rId3" Type="http://schemas.openxmlformats.org/officeDocument/2006/relationships/hyperlink" Target="https://www.aliexpress.com/item/1005001265387370.html?spm=a2g0o.productlist.0.0.23f336b4TqtNn1&amp;algo_pvid=83e106a8-2bc6-4763-bff4-1ad7f576295f&amp;algo_exp_id=83e106a8-2bc6-4763-bff4-1ad7f576295f-" TargetMode="External"/><Relationship Id="rId4" Type="http://schemas.openxmlformats.org/officeDocument/2006/relationships/hyperlink" Target="https://www.alibaba.com/product-detail/37mm-high-torque-12v-24v-dc_1600509771768.html?spm=a2700.7724857.normal_offer.d_title.1a4f6ff2EKuMCe" TargetMode="External"/><Relationship Id="rId5" Type="http://schemas.openxmlformats.org/officeDocument/2006/relationships/hyperlink" Target="http://www.zhengkemotor.com/upload/file/201808/1535137080240332.pdf" TargetMode="External"/><Relationship Id="rId6" Type="http://schemas.openxmlformats.org/officeDocument/2006/relationships/hyperlink" Target="https://stevenengineering.com/Tech_Support/PDFs/44MOTORS.pdf" TargetMode="Externa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atasheetcatalog.com/info_redirect/datasheet/SGSThomsonMicroelectronics/mXyzuxsr.pdf.shtml" TargetMode="External"/><Relationship Id="rId3" Type="http://schemas.openxmlformats.org/officeDocument/2006/relationships/image" Target="../media/image22.jp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hyperlink" Target="https://mrelectrobot.com/wp-content/uploads/2021/09/HC-020K.pdf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rnell.com/datasheets/2171929.pdf" TargetMode="External"/><Relationship Id="rId3" Type="http://schemas.openxmlformats.org/officeDocument/2006/relationships/image" Target="../media/image33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Relationship Id="rId4" Type="http://schemas.openxmlformats.org/officeDocument/2006/relationships/image" Target="../media/image40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dms.uom.lk/apps/files/?dir=/Final%20Evaluation_Group%2018/Datasheets&amp;fileid=21431680" TargetMode="Externa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jp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jp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61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www.electronicwings.com/sensors-modules/lcd-16x2-display-module" TargetMode="External"/><Relationship Id="rId3" Type="http://schemas.openxmlformats.org/officeDocument/2006/relationships/hyperlink" Target="https://microcontrollerslab.com/lcd-interfacing-atmega32-avr-microcontroller/" TargetMode="External"/><Relationship Id="rId4" Type="http://schemas.openxmlformats.org/officeDocument/2006/relationships/hyperlink" Target="https://www.watelectronics.com/lcd-16x2/" TargetMode="External"/><Relationship Id="rId5" Type="http://schemas.openxmlformats.org/officeDocument/2006/relationships/hyperlink" Target="https://dms.uom.lk/apps/files/?dir=/Final%20Evaluation_Group%2018/Datasheets&amp;fileid=21431680" TargetMode="External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www.electronicwings.com/avr-atmega/ultrasonic-module-hc-sr04-interfacing-with-atmega1632" TargetMode="External"/><Relationship Id="rId3" Type="http://schemas.openxmlformats.org/officeDocument/2006/relationships/hyperlink" Target="https://www.electronicwings.com/sensors-modules/ultrasonic-module-hc-sr04" TargetMode="External"/><Relationship Id="rId4" Type="http://schemas.openxmlformats.org/officeDocument/2006/relationships/hyperlink" Target="https://www.electroschematics.com/hc-sr04-datasheet/" TargetMode="External"/><Relationship Id="rId5" Type="http://schemas.openxmlformats.org/officeDocument/2006/relationships/hyperlink" Target="https://dms.uom.lk/apps/files/?dir=/Final%20Evaluation_Group%2018/Datasheets&amp;fileid=21431680" TargetMode="External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www.researchgate.net/publication/343165709/figure/fig2/AS:918914192130068@1596097624892/How-Ultrasonic-sensor-works.jpg" TargetMode="External"/><Relationship Id="rId3" Type="http://schemas.openxmlformats.org/officeDocument/2006/relationships/image" Target="../media/image65.pn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www.electronicwings.com/public/images/user_images/images/Sensor%20&amp;%20Modules/Ultrasonic%20module%20HC-SR%2004/2_Ultrasonic_module_timing_diagram.png" TargetMode="External"/><Relationship Id="rId3" Type="http://schemas.openxmlformats.org/officeDocument/2006/relationships/image" Target="../media/image66.png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7.png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0.png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1.png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2.jpg"/><Relationship Id="rId3" Type="http://schemas.openxmlformats.org/officeDocument/2006/relationships/hyperlink" Target="https://www.aliexpress.com/item/4000975889386.html?spm=a2g0o.productlist.0.0.3181430c2ACRuo&amp;algo_pvid=7f787429-14d0-4734-917c-b9250b71fd49&amp;algo_exp_id=7f787429-14d0-4734-917c-b9250b71fd49-0&amp;pdp_ext_f=%7b%22sku_id%22:%2210000013037294322%22%7d" TargetMode="External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3.png"/></Relationships>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4.jpg"/><Relationship Id="rId3" Type="http://schemas.openxmlformats.org/officeDocument/2006/relationships/image" Target="../media/image75.jpg"/></Relationships>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6.png"/></Relationships>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0.png"/></Relationships>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3.png"/></Relationships>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6.png"/></Relationships>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7.png"/></Relationships>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8.png"/></Relationships>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9.png"/></Relationships>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Relationship Id="rId3" Type="http://schemas.openxmlformats.org/officeDocument/2006/relationships/image" Target="../media/image9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2743200" y="3810000"/>
            <a:ext cx="6858000" cy="990600"/>
          </a:xfrm>
        </p:spPr>
        <p:txBody>
          <a:bodyPr/>
          <a:lstStyle/>
          <a:p>
            <a:pPr algn="ctr">
              <a:defRPr/>
            </a:pPr>
            <a:r>
              <a:rPr lang="en-US" sz="5400" b="1">
                <a:solidFill>
                  <a:schemeClr val="accent1">
                    <a:lumMod val="75000"/>
                  </a:schemeClr>
                </a:solidFill>
              </a:rPr>
              <a:t>Office Trashbot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743200" y="5105400"/>
            <a:ext cx="6858000" cy="59054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Group No: 18</a:t>
            </a:r>
            <a:endParaRPr/>
          </a:p>
          <a:p>
            <a:pPr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3" hidden="0"/>
          <p:cNvSpPr txBox="1">
            <a:spLocks noChangeArrowheads="1"/>
          </p:cNvSpPr>
          <p:nvPr isPhoto="0" userDrawn="0"/>
        </p:nvSpPr>
        <p:spPr bwMode="auto">
          <a:xfrm>
            <a:off x="2438400" y="368754"/>
            <a:ext cx="7467600" cy="2217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Amasis MT Pro"/>
                <a:cs typeface="Aldhabi"/>
              </a:rPr>
              <a:t>Faculty of Information Technology</a:t>
            </a:r>
            <a:endParaRPr/>
          </a:p>
          <a:p>
            <a:pPr algn="ctr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Amasis MT Pro"/>
                <a:cs typeface="Aldhabi"/>
              </a:rPr>
              <a:t>IN 1900 ICT Project</a:t>
            </a:r>
            <a:endParaRPr/>
          </a:p>
          <a:p>
            <a:pPr algn="ctr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3200" b="1">
                <a:solidFill>
                  <a:schemeClr val="tx2">
                    <a:lumMod val="50000"/>
                  </a:schemeClr>
                </a:solidFill>
                <a:latin typeface="Amasis MT Pro"/>
                <a:cs typeface="Aldhabi"/>
              </a:rPr>
              <a:t>Final Presentation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7520"/>
            <a:ext cx="8229600" cy="990600"/>
          </a:xfrm>
        </p:spPr>
        <p:txBody>
          <a:bodyPr anchor="ctr"/>
          <a:lstStyle/>
          <a:p>
            <a:pPr>
              <a:defRPr/>
            </a:pPr>
            <a:r>
              <a:rPr lang="en-US" sz="4000" b="1"/>
              <a:t>3D Diagram </a:t>
            </a:r>
            <a:r>
              <a:rPr lang="en-US" sz="4000" b="1">
                <a:latin typeface="Agency FB"/>
              </a:rPr>
              <a:t>[Inner View]</a:t>
            </a:r>
            <a:endParaRPr lang="en-US" sz="4000" b="1"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6FCBFED9-2C7C-40C8-A13B-F4220AC60FAC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pic>
        <p:nvPicPr>
          <p:cNvPr id="6" name="Picture 7" descr="Diagram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rcRect l="0" t="14645" r="0" b="7569"/>
          <a:stretch/>
        </p:blipFill>
        <p:spPr bwMode="auto">
          <a:xfrm>
            <a:off x="1447800" y="1249438"/>
            <a:ext cx="9296400" cy="5005595"/>
          </a:xfrm>
          <a:prstGeom prst="rect">
            <a:avLst/>
          </a:prstGeom>
          <a:ln>
            <a:solidFill>
              <a:srgbClr val="E7E6E6">
                <a:lumMod val="50000"/>
              </a:srgb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pic>
        <p:nvPicPr>
          <p:cNvPr id="6" name="Picture 8" descr="Diagram, schematic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667000" y="1240406"/>
            <a:ext cx="6858000" cy="5018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981200" y="2971800"/>
            <a:ext cx="8229600" cy="914400"/>
          </a:xfrm>
        </p:spPr>
        <p:txBody>
          <a:bodyPr anchor="ctr"/>
          <a:lstStyle/>
          <a:p>
            <a:pPr algn="ctr">
              <a:defRPr/>
            </a:pPr>
            <a:r>
              <a:rPr lang="en-US" sz="6000" b="1"/>
              <a:t>Thank You!</a:t>
            </a:r>
            <a:endParaRPr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7BC9872E-4843-437D-99F7-F1117F196D9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981200" y="2971800"/>
            <a:ext cx="8229600" cy="914400"/>
          </a:xfrm>
        </p:spPr>
        <p:txBody>
          <a:bodyPr anchor="ctr"/>
          <a:lstStyle/>
          <a:p>
            <a:pPr algn="ctr">
              <a:defRPr/>
            </a:pPr>
            <a:r>
              <a:rPr lang="en-US" sz="4800" b="1"/>
              <a:t>..Questions..</a:t>
            </a:r>
            <a:endParaRPr/>
          </a:p>
        </p:txBody>
      </p:sp>
      <p:sp>
        <p:nvSpPr>
          <p:cNvPr id="5" name="Slide Number Placeholder 3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BDE3C334-08C2-4E61-ACFB-0578412FEFDD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7520"/>
            <a:ext cx="8229600" cy="990600"/>
          </a:xfrm>
        </p:spPr>
        <p:txBody>
          <a:bodyPr anchor="ctr"/>
          <a:lstStyle/>
          <a:p>
            <a:pPr>
              <a:defRPr/>
            </a:pPr>
            <a:r>
              <a:rPr lang="en-US" sz="4000" b="1"/>
              <a:t>3D Diagram</a:t>
            </a:r>
            <a:endParaRPr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6FCBFED9-2C7C-40C8-A13B-F4220AC60FAC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pic>
        <p:nvPicPr>
          <p:cNvPr id="6" name="Picture 2" hidden="0"/>
          <p:cNvPicPr>
            <a:picLocks noChangeAspect="1"/>
          </p:cNvPicPr>
          <p:nvPr isPhoto="0" userDrawn="0"/>
        </p:nvPicPr>
        <p:blipFill>
          <a:blip r:embed="rId2"/>
          <a:srcRect l="12674" t="11484" r="8119" b="14028"/>
          <a:stretch/>
        </p:blipFill>
        <p:spPr bwMode="auto">
          <a:xfrm>
            <a:off x="5836095" y="1368800"/>
            <a:ext cx="4724401" cy="4724401"/>
          </a:xfrm>
          <a:prstGeom prst="rect">
            <a:avLst/>
          </a:prstGeom>
        </p:spPr>
      </p:pic>
      <p:pic>
        <p:nvPicPr>
          <p:cNvPr id="7" name="Picture 2" descr="A picture containing light&#10;&#10;Description automatically generated" hidden="0"/>
          <p:cNvPicPr>
            <a:picLocks noChangeAspect="1"/>
          </p:cNvPicPr>
          <p:nvPr isPhoto="0" userDrawn="0"/>
        </p:nvPicPr>
        <p:blipFill>
          <a:blip r:embed="rId3"/>
          <a:srcRect l="11384" t="14300" r="11384" b="12200"/>
          <a:stretch/>
        </p:blipFill>
        <p:spPr bwMode="auto">
          <a:xfrm>
            <a:off x="1271464" y="1231955"/>
            <a:ext cx="3744416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7520"/>
            <a:ext cx="8229600" cy="990600"/>
          </a:xfrm>
        </p:spPr>
        <p:txBody>
          <a:bodyPr anchor="ctr"/>
          <a:lstStyle/>
          <a:p>
            <a:pPr>
              <a:defRPr/>
            </a:pPr>
            <a:r>
              <a:rPr lang="en-US" sz="4000" b="1"/>
              <a:t>Animation</a:t>
            </a:r>
            <a:endParaRPr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6FCBFED9-2C7C-40C8-A13B-F4220AC60FAC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000" b="1"/>
              <a:t>Resource Required </a:t>
            </a:r>
            <a:r>
              <a:rPr lang="en-US" sz="4000" b="1">
                <a:latin typeface="Agency FB"/>
              </a:rPr>
              <a:t>[Software]</a:t>
            </a:r>
            <a:endParaRPr lang="en-US" sz="4000">
              <a:latin typeface="Agency FB"/>
            </a:endParaRPr>
          </a:p>
        </p:txBody>
      </p:sp>
      <p:sp>
        <p:nvSpPr>
          <p:cNvPr id="5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267C9BA3-BF4B-45C3-A325-1802C24C6EDE}" type="slidenum">
              <a:rPr lang="en-US"/>
              <a:t/>
            </a:fld>
            <a:endParaRPr lang="en-US"/>
          </a:p>
        </p:txBody>
      </p:sp>
      <p:sp>
        <p:nvSpPr>
          <p:cNvPr id="6" name="TextBox 12" hidden="0"/>
          <p:cNvSpPr txBox="1"/>
          <p:nvPr isPhoto="0" userDrawn="0"/>
        </p:nvSpPr>
        <p:spPr bwMode="auto">
          <a:xfrm>
            <a:off x="2362199" y="1672182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/>
              <a:buChar char="Ø"/>
              <a:defRPr/>
            </a:pPr>
            <a:r>
              <a:rPr lang="en-US" sz="2800">
                <a:latin typeface="Times New Roman"/>
                <a:cs typeface="Times New Roman"/>
              </a:rPr>
              <a:t>Microchip Studio</a:t>
            </a:r>
            <a:endParaRPr/>
          </a:p>
          <a:p>
            <a:pPr marL="457200" indent="-457200">
              <a:buFont typeface="Wingdings"/>
              <a:buChar char="Ø"/>
              <a:defRPr/>
            </a:pPr>
            <a:r>
              <a:rPr lang="en-US" sz="2800">
                <a:latin typeface="Times New Roman"/>
                <a:cs typeface="Times New Roman"/>
              </a:rPr>
              <a:t>Proteus</a:t>
            </a:r>
            <a:endParaRPr/>
          </a:p>
          <a:p>
            <a:pPr marL="457200" indent="-457200">
              <a:buFont typeface="Wingdings"/>
              <a:buChar char="Ø"/>
              <a:defRPr/>
            </a:pPr>
            <a:r>
              <a:rPr lang="en-US" sz="2800">
                <a:latin typeface="Times New Roman"/>
                <a:cs typeface="Times New Roman"/>
              </a:rPr>
              <a:t>Blender</a:t>
            </a:r>
            <a:endParaRPr/>
          </a:p>
          <a:p>
            <a:pPr marL="457200" indent="-457200">
              <a:buFont typeface="Wingdings"/>
              <a:buChar char="Ø"/>
              <a:defRPr/>
            </a:pPr>
            <a:r>
              <a:rPr lang="en-US" sz="2800">
                <a:latin typeface="Times New Roman"/>
                <a:cs typeface="Times New Roman"/>
              </a:rPr>
              <a:t>KiCAD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267C9BA3-BF4B-45C3-A325-1802C24C6EDE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228600"/>
            <a:ext cx="10972800" cy="914400"/>
          </a:xfrm>
        </p:spPr>
        <p:txBody>
          <a:bodyPr/>
          <a:lstStyle/>
          <a:p>
            <a:pPr>
              <a:defRPr/>
            </a:pPr>
            <a:r>
              <a:rPr lang="en-US" sz="4000" b="1"/>
              <a:t>Resource Required </a:t>
            </a:r>
            <a:r>
              <a:rPr lang="en-US" sz="4000" b="1">
                <a:latin typeface="Agency FB"/>
              </a:rPr>
              <a:t>[Hardware]</a:t>
            </a:r>
            <a:endParaRPr lang="en-US" sz="4000">
              <a:latin typeface="Agency FB"/>
            </a:endParaRPr>
          </a:p>
        </p:txBody>
      </p:sp>
      <p:sp>
        <p:nvSpPr>
          <p:cNvPr id="6" name="TextBox 17" hidden="0"/>
          <p:cNvSpPr txBox="1"/>
          <p:nvPr isPhoto="0" userDrawn="0"/>
        </p:nvSpPr>
        <p:spPr bwMode="auto">
          <a:xfrm>
            <a:off x="1143000" y="1362528"/>
            <a:ext cx="4953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Atmega32 Microcontroller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Sensors</a:t>
            </a:r>
            <a:endParaRPr/>
          </a:p>
          <a:p>
            <a:pPr marL="742950" lvl="1" indent="-285750">
              <a:buFont typeface="Wingdings"/>
              <a:buChar char="ü"/>
              <a:defRPr/>
            </a:pPr>
            <a:r>
              <a:rPr lang="en-US" sz="2600">
                <a:latin typeface="Times New Roman"/>
                <a:cs typeface="Times New Roman"/>
              </a:rPr>
              <a:t>PIR Sensors </a:t>
            </a:r>
            <a:r>
              <a:rPr lang="en-US" sz="2000">
                <a:latin typeface="Times New Roman"/>
                <a:cs typeface="Times New Roman"/>
              </a:rPr>
              <a:t>[HC-SR501]</a:t>
            </a:r>
            <a:endParaRPr/>
          </a:p>
          <a:p>
            <a:pPr marL="742950" lvl="1" indent="-285750">
              <a:buFont typeface="Wingdings"/>
              <a:buChar char="ü"/>
              <a:defRPr/>
            </a:pPr>
            <a:r>
              <a:rPr lang="en-US" sz="2600">
                <a:latin typeface="Times New Roman"/>
                <a:cs typeface="Times New Roman"/>
              </a:rPr>
              <a:t>Ultrasonic Sensors </a:t>
            </a:r>
            <a:r>
              <a:rPr lang="en-US" sz="2000">
                <a:latin typeface="Times New Roman"/>
                <a:cs typeface="Times New Roman"/>
              </a:rPr>
              <a:t>[HC-SR04]</a:t>
            </a:r>
            <a:endParaRPr lang="en-US" sz="260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Motors</a:t>
            </a:r>
            <a:endParaRPr/>
          </a:p>
          <a:p>
            <a:pPr marL="742950" lvl="1" indent="-285750">
              <a:buFont typeface="Wingdings"/>
              <a:buChar char="ü"/>
              <a:defRPr/>
            </a:pPr>
            <a:r>
              <a:rPr lang="en-US" sz="2600">
                <a:latin typeface="Times New Roman"/>
                <a:cs typeface="Times New Roman"/>
              </a:rPr>
              <a:t>DC Motors</a:t>
            </a:r>
            <a:endParaRPr/>
          </a:p>
          <a:p>
            <a:pPr marL="742950" lvl="1" indent="-285750">
              <a:buFont typeface="Wingdings"/>
              <a:buChar char="ü"/>
              <a:defRPr/>
            </a:pPr>
            <a:r>
              <a:rPr lang="en-US" sz="2600">
                <a:latin typeface="Times New Roman"/>
                <a:cs typeface="Times New Roman"/>
              </a:rPr>
              <a:t>Servo Motors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DC Motor Driver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Wheel Encoder Kit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GSM/GPRS Module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LCD Display</a:t>
            </a:r>
            <a:endParaRPr/>
          </a:p>
        </p:txBody>
      </p:sp>
      <p:sp>
        <p:nvSpPr>
          <p:cNvPr id="7" name="TextBox 18" hidden="0"/>
          <p:cNvSpPr txBox="1"/>
          <p:nvPr isPhoto="0" userDrawn="0"/>
        </p:nvSpPr>
        <p:spPr bwMode="auto">
          <a:xfrm>
            <a:off x="6858000" y="1362528"/>
            <a:ext cx="472439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Real Time Clock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Mini Buzzer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Wheels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Steel Ball Swivel Caster Wheel</a:t>
            </a:r>
            <a:endParaRPr lang="en-US" sz="2600">
              <a:latin typeface="Times New Roman"/>
              <a:ea typeface="Malgun Gothic"/>
              <a:cs typeface="Times New Roman"/>
            </a:endParaRPr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12V Rechargeable Battery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Battery Charger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Regulators </a:t>
            </a:r>
            <a:r>
              <a:rPr lang="en-US" sz="2000">
                <a:latin typeface="Times New Roman"/>
                <a:cs typeface="Times New Roman"/>
              </a:rPr>
              <a:t>[5V/12V]</a:t>
            </a:r>
            <a:endParaRPr lang="en-US" sz="260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Capacitors </a:t>
            </a:r>
            <a:r>
              <a:rPr lang="en-US" sz="2000">
                <a:latin typeface="Times New Roman"/>
                <a:cs typeface="Times New Roman"/>
              </a:rPr>
              <a:t>[10µF/ 470µF]</a:t>
            </a:r>
            <a:endParaRPr lang="en-US" sz="260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Resistors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Jumper Wires</a:t>
            </a:r>
            <a:endParaRPr/>
          </a:p>
          <a:p>
            <a:pPr marL="285750" indent="-285750">
              <a:buFont typeface="Wingdings"/>
              <a:buChar char="Ø"/>
              <a:defRPr/>
            </a:pPr>
            <a:r>
              <a:rPr lang="en-US" sz="2600">
                <a:latin typeface="Times New Roman"/>
                <a:cs typeface="Times New Roman"/>
              </a:rPr>
              <a:t>Circuit Board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2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F41DAB2D-3DEC-46F3-8208-F7801FAA9E2D}" type="slidenum">
              <a:rPr lang="en-US">
                <a:solidFill>
                  <a:srgbClr val="464653"/>
                </a:solidFill>
                <a:latin typeface="Gill Sans MT"/>
              </a:rPr>
              <a:t/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graphicFrame>
        <p:nvGraphicFramePr>
          <p:cNvPr id="5" name="Table 2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3965195" y="1181097"/>
          <a:ext cx="4261610" cy="5137157"/>
        </p:xfrm>
        <a:graphic>
          <a:graphicData uri="http://schemas.openxmlformats.org/drawingml/2006/table">
            <a:tbl>
              <a:tblPr firstRow="1" firstCol="1" lastRow="0" lastCol="0" bandRow="1" bandCol="0"/>
              <a:tblGrid>
                <a:gridCol w="2081658"/>
                <a:gridCol w="808090"/>
                <a:gridCol w="595434"/>
                <a:gridCol w="776428"/>
              </a:tblGrid>
              <a:tr h="371727"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Component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A5A5A5"/>
                      </a:solidFill>
                    </a:lnL>
                    <a:lnR w="12700" algn="ctr">
                      <a:noFill/>
                    </a:lnR>
                    <a:lnT w="12700" algn="ctr">
                      <a:solidFill>
                        <a:srgbClr val="A5A5A5"/>
                      </a:solidFill>
                    </a:lnT>
                    <a:lnB w="12700" algn="ctr">
                      <a:solidFill>
                        <a:srgbClr val="A5A5A5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Cost per Unit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(Rs.)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solidFill>
                        <a:srgbClr val="A5A5A5"/>
                      </a:solidFill>
                    </a:lnT>
                    <a:lnB w="12700" algn="ctr">
                      <a:solidFill>
                        <a:srgbClr val="A5A5A5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Quantity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solidFill>
                        <a:srgbClr val="A5A5A5"/>
                      </a:solidFill>
                    </a:lnT>
                    <a:lnB w="12700" algn="ctr">
                      <a:solidFill>
                        <a:srgbClr val="A5A5A5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Cost (Rs.)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noFill/>
                    </a:lnL>
                    <a:lnR w="12700" algn="ctr">
                      <a:solidFill>
                        <a:srgbClr val="A5A5A5"/>
                      </a:solidFill>
                    </a:lnR>
                    <a:lnT w="12700" algn="ctr">
                      <a:solidFill>
                        <a:srgbClr val="A5A5A5"/>
                      </a:solidFill>
                    </a:lnT>
                    <a:lnB w="12700" algn="ctr">
                      <a:solidFill>
                        <a:srgbClr val="A5A5A5"/>
                      </a:solidFill>
                    </a:lnB>
                    <a:solidFill>
                      <a:srgbClr val="595959"/>
                    </a:solidFill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PIR Sensor HC-SR501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A5A5A5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360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A5A5A5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2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A5A5A5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720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A5A5A5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latin typeface="Times New Roman"/>
                          <a:ea typeface="Malgun Gothic"/>
                          <a:cs typeface="Iskoola Pota"/>
                        </a:rPr>
                        <a:t>Ultrasonic Sensor Module HC-SR04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400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4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1600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</a:tr>
              <a:tr h="27332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HC-020K Double Speed Measuring Sensor Module with Photoelectric Encoders Kit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500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2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1000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latin typeface="Times New Roman"/>
                          <a:ea typeface="Malgun Gothic"/>
                          <a:cs typeface="Iskoola Pota"/>
                        </a:rPr>
                        <a:t>SIM900A Module (GSM GPRS)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2800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1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2800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DS1307 Real time clock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250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1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250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latin typeface="Times New Roman"/>
                          <a:ea typeface="Malgun Gothic"/>
                          <a:cs typeface="Iskoola Pota"/>
                        </a:rPr>
                        <a:t>Atmega32A-PU - PDIP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1370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2740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FS5103B 3kg.cm Standard Servo Motor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1500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2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3000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277606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latin typeface="Times New Roman"/>
                          <a:ea typeface="Malgun Gothic"/>
                          <a:cs typeface="Iskoola Pota"/>
                        </a:rPr>
                        <a:t>12VDC 200RPM ZGB37Rg High Torque Gear Motor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1490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2980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L293D Motor Driver Mini Expansion Board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390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1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390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latin typeface="Times New Roman"/>
                          <a:ea typeface="Malgun Gothic"/>
                          <a:cs typeface="Iskoola Pota"/>
                        </a:rPr>
                        <a:t>1602 LCD Display 16*2 (Blue)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885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1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885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5V Mini Buzzer (SP0001)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80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1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80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latin typeface="Times New Roman"/>
                          <a:ea typeface="Malgun Gothic"/>
                          <a:cs typeface="Iskoola Pota"/>
                        </a:rPr>
                        <a:t>65mm Rubber Tire with Sponge Liner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480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960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Steel Ball Swivel Caster Wheel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150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2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300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latin typeface="Times New Roman"/>
                          <a:ea typeface="Malgun Gothic"/>
                          <a:cs typeface="Iskoola Pota"/>
                        </a:rPr>
                        <a:t>12V 2800mAh Lithium Rechargeable Battery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5500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1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2500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Battery Charger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720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1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720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latin typeface="Times New Roman"/>
                          <a:ea typeface="Malgun Gothic"/>
                          <a:cs typeface="Iskoola Pota"/>
                        </a:rPr>
                        <a:t>7805 5V Voltage Regulator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40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1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40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7812 12V Voltage Regulator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35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1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35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latin typeface="Times New Roman"/>
                          <a:ea typeface="Malgun Gothic"/>
                          <a:cs typeface="Iskoola Pota"/>
                        </a:rPr>
                        <a:t>10µF Capacitor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25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50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470µF Capacitor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100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2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200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latin typeface="Times New Roman"/>
                          <a:ea typeface="Malgun Gothic"/>
                          <a:cs typeface="Iskoola Pota"/>
                        </a:rPr>
                        <a:t>Resistors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10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Jumper Wires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175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2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350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191568">
                <a:tc>
                  <a:txBody>
                    <a:bodyPr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Demultiplexer</a:t>
                      </a:r>
                      <a:endParaRPr/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50</a:t>
                      </a:r>
                      <a:endParaRPr/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1</a:t>
                      </a:r>
                      <a:endParaRPr/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50</a:t>
                      </a:r>
                      <a:endParaRPr/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</a:tcPr>
                </a:tc>
              </a:tr>
              <a:tr h="191568">
                <a:tc>
                  <a:txBody>
                    <a:bodyPr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800">
                          <a:latin typeface="Times New Roman"/>
                          <a:ea typeface="Malgun Gothic"/>
                          <a:cs typeface="Iskoola Pota"/>
                        </a:rPr>
                        <a:t>Circuit Board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1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>
                          <a:latin typeface="Times New Roman"/>
                          <a:ea typeface="Malgun Gothic"/>
                          <a:cs typeface="Iskoola Pota"/>
                        </a:rPr>
                        <a:t>200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EDEDED"/>
                    </a:solidFill>
                  </a:tcPr>
                </a:tc>
              </a:tr>
              <a:tr h="191568">
                <a:tc gridSpan="3"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Total Cost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>
                  <a:txBody>
                    <a:bodyPr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Times New Roman"/>
                          <a:ea typeface="Malgun Gothic"/>
                          <a:cs typeface="Iskoola Pota"/>
                        </a:rPr>
                        <a:t>24 050</a:t>
                      </a:r>
                      <a:endParaRPr lang="en-US" sz="7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50970" marR="50970" marT="0" marB="0" anchor="ctr">
                    <a:lnL w="12700" algn="ctr">
                      <a:solidFill>
                        <a:srgbClr val="C9C9C9"/>
                      </a:solidFill>
                    </a:lnL>
                    <a:lnR w="12700" algn="ctr">
                      <a:solidFill>
                        <a:srgbClr val="C9C9C9"/>
                      </a:solidFill>
                    </a:lnR>
                    <a:lnT w="12700" algn="ctr">
                      <a:solidFill>
                        <a:srgbClr val="C9C9C9"/>
                      </a:solidFill>
                    </a:lnT>
                    <a:lnB w="12700" algn="ctr">
                      <a:solidFill>
                        <a:srgbClr val="C9C9C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itle 1" hidden="0"/>
          <p:cNvSpPr txBox="1"/>
          <p:nvPr isPhoto="0" userDrawn="0"/>
        </p:nvSpPr>
        <p:spPr bwMode="auto"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b="1">
                <a:solidFill>
                  <a:srgbClr val="17406D"/>
                </a:solidFill>
                <a:latin typeface="Bookman Old Style"/>
              </a:rPr>
              <a:t>Cost Estimation</a:t>
            </a:r>
            <a:endParaRPr lang="en-US" sz="4000" b="0" i="0" u="none" strike="noStrike" cap="none" spc="0">
              <a:ln>
                <a:noFill/>
              </a:ln>
              <a:solidFill>
                <a:srgbClr val="17406D"/>
              </a:solidFill>
              <a:latin typeface="Agency FB"/>
              <a:ea typeface="+mj-ea"/>
              <a:cs typeface="+mj-cs"/>
            </a:endParaRPr>
          </a:p>
        </p:txBody>
      </p:sp>
      <p:sp>
        <p:nvSpPr>
          <p:cNvPr id="7" name="Arrow: Up 8" hidden="0">
            <a:hlinkClick r:id="rId2" tooltip="Cost Estimation"/>
          </p:cNvPr>
          <p:cNvSpPr/>
          <p:nvPr isPhoto="0" userDrawn="0"/>
        </p:nvSpPr>
        <p:spPr bwMode="auto">
          <a:xfrm>
            <a:off x="8458200" y="6019806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607457" y="2895600"/>
            <a:ext cx="9144000" cy="1066800"/>
          </a:xfrm>
        </p:spPr>
        <p:txBody>
          <a:bodyPr anchor="ctr"/>
          <a:lstStyle/>
          <a:p>
            <a:pPr algn="ctr">
              <a:defRPr/>
            </a:pPr>
            <a:r>
              <a:rPr lang="en-US" sz="4400">
                <a:solidFill>
                  <a:schemeClr val="tx1"/>
                </a:solidFill>
                <a:latin typeface="Aharoni"/>
                <a:cs typeface="Aharoni"/>
              </a:rPr>
              <a:t>Test and Implementation</a:t>
            </a:r>
            <a:endParaRPr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 anchor="ctr"/>
          <a:lstStyle/>
          <a:p>
            <a:pPr algn="ctr">
              <a:defRPr/>
            </a:pPr>
            <a:r>
              <a:rPr lang="en-US" sz="4000">
                <a:solidFill>
                  <a:schemeClr val="tx2"/>
                </a:solidFill>
                <a:latin typeface="Agency FB"/>
              </a:rPr>
              <a:t>- Individual Contribution -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FA645DE4-D556-468A-B612-FC9613523C73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4000" b="1"/>
              <a:t>204071C_Hathnagoda H.W.E.M.J.N</a:t>
            </a:r>
            <a:endParaRPr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637116" y="1371600"/>
            <a:ext cx="10917767" cy="41148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 sz="2500">
                <a:latin typeface="Times New Roman"/>
                <a:cs typeface="Times New Roman"/>
              </a:rPr>
              <a:t>Below hardware components were assigned to me</a:t>
            </a:r>
            <a:endParaRPr/>
          </a:p>
          <a:p>
            <a:pPr marL="1830070" lvl="5" indent="-457200">
              <a:buClr>
                <a:schemeClr val="tx2">
                  <a:lumMod val="75000"/>
                </a:schemeClr>
              </a:buClr>
              <a:buSzPct val="100000"/>
              <a:buFont typeface="+mj-lt"/>
              <a:buAutoNum type="arabicPeriod"/>
              <a:defRPr/>
            </a:pPr>
            <a:r>
              <a:rPr lang="en-US" sz="2200" b="1">
                <a:latin typeface="Times New Roman"/>
                <a:cs typeface="Times New Roman"/>
              </a:rPr>
              <a:t>DC Motor – </a:t>
            </a:r>
            <a:r>
              <a:rPr lang="en-US" sz="2200">
                <a:latin typeface="Times New Roman"/>
                <a:cs typeface="Times New Roman"/>
              </a:rPr>
              <a:t>To move the robot</a:t>
            </a:r>
            <a:endParaRPr/>
          </a:p>
          <a:p>
            <a:pPr marL="1830070" lvl="5" indent="-457200">
              <a:buClr>
                <a:schemeClr val="tx2">
                  <a:lumMod val="75000"/>
                </a:schemeClr>
              </a:buClr>
              <a:buSzPct val="100000"/>
              <a:buFont typeface="+mj-lt"/>
              <a:buAutoNum type="arabicPeriod"/>
              <a:defRPr/>
            </a:pPr>
            <a:r>
              <a:rPr lang="en-US" sz="2200" b="1">
                <a:latin typeface="Times New Roman"/>
                <a:cs typeface="Times New Roman"/>
              </a:rPr>
              <a:t>Wheel Encoders – </a:t>
            </a:r>
            <a:r>
              <a:rPr lang="en-US" sz="2200">
                <a:latin typeface="Times New Roman"/>
                <a:cs typeface="Times New Roman"/>
              </a:rPr>
              <a:t>To calculate moved distance &amp; speed</a:t>
            </a:r>
            <a:endParaRPr/>
          </a:p>
          <a:p>
            <a:pPr marL="1830070" lvl="5" indent="-457200">
              <a:buClr>
                <a:schemeClr val="tx2">
                  <a:lumMod val="75000"/>
                </a:schemeClr>
              </a:buClr>
              <a:buSzPct val="100000"/>
              <a:buFont typeface="+mj-lt"/>
              <a:buAutoNum type="arabicPeriod"/>
              <a:defRPr/>
            </a:pPr>
            <a:r>
              <a:rPr lang="en-US" sz="2200" b="1">
                <a:latin typeface="Times New Roman"/>
                <a:cs typeface="Times New Roman"/>
              </a:rPr>
              <a:t>Buzzer – </a:t>
            </a:r>
            <a:r>
              <a:rPr lang="en-US" sz="2200">
                <a:latin typeface="Times New Roman"/>
                <a:cs typeface="Times New Roman"/>
              </a:rPr>
              <a:t>To sound an alarm</a:t>
            </a:r>
            <a:endParaRPr/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 sz="2500">
                <a:latin typeface="Times New Roman"/>
                <a:cs typeface="Times New Roman"/>
              </a:rPr>
              <a:t>I designed complete circuit diagram.</a:t>
            </a:r>
            <a:endParaRPr/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 sz="2500">
                <a:latin typeface="Times New Roman"/>
                <a:cs typeface="Times New Roman"/>
              </a:rPr>
              <a:t>I helped my group members to understand some coding parts.</a:t>
            </a:r>
            <a:endParaRPr/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 sz="2500">
                <a:latin typeface="Times New Roman"/>
                <a:cs typeface="Times New Roman"/>
              </a:rPr>
              <a:t>I helped to make the literature survey in Interim report.</a:t>
            </a:r>
            <a:endParaRPr/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 sz="2500">
                <a:latin typeface="Times New Roman"/>
                <a:cs typeface="Times New Roman"/>
              </a:rPr>
              <a:t>I helped to integrate the code.</a:t>
            </a:r>
            <a:endParaRPr/>
          </a:p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 sz="2500">
                <a:latin typeface="Times New Roman"/>
                <a:cs typeface="Times New Roman"/>
              </a:rPr>
              <a:t>As the leader of the Group 18 I’m coordinating the whole project.</a:t>
            </a:r>
            <a:endParaRPr/>
          </a:p>
        </p:txBody>
      </p:sp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429421"/>
            <a:ext cx="8229600" cy="6858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01. DC Motor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903816" y="1378272"/>
            <a:ext cx="10384367" cy="685800"/>
          </a:xfrm>
        </p:spPr>
        <p:txBody>
          <a:bodyPr/>
          <a:lstStyle/>
          <a:p>
            <a:pPr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 sz="2000">
                <a:latin typeface="Times New Roman"/>
                <a:cs typeface="Times New Roman"/>
              </a:rPr>
              <a:t>Before selecting a suitable DC motor for our project, I calculated the power needed for moving the robot.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6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grpSp>
        <p:nvGrpSpPr>
          <p:cNvPr id="7" name="Group 6" hidden="0"/>
          <p:cNvGrpSpPr/>
          <p:nvPr isPhoto="0" userDrawn="0"/>
        </p:nvGrpSpPr>
        <p:grpSpPr bwMode="auto">
          <a:xfrm>
            <a:off x="3228974" y="2220912"/>
            <a:ext cx="5734050" cy="2046288"/>
            <a:chOff x="2819400" y="2209800"/>
            <a:chExt cx="5734050" cy="2046288"/>
          </a:xfrm>
        </p:grpSpPr>
        <p:sp>
          <p:nvSpPr>
            <p:cNvPr id="8" name="Right Triangle 1" hidden="0"/>
            <p:cNvSpPr/>
            <p:nvPr isPhoto="0" userDrawn="0"/>
          </p:nvSpPr>
          <p:spPr bwMode="auto">
            <a:xfrm rot="16199998">
              <a:off x="5038725" y="676275"/>
              <a:ext cx="1295400" cy="5734050"/>
            </a:xfrm>
            <a:prstGeom prst="rtTriangl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3" hidden="0"/>
            <p:cNvSpPr/>
            <p:nvPr isPhoto="0" userDrawn="0"/>
          </p:nvSpPr>
          <p:spPr bwMode="auto">
            <a:xfrm>
              <a:off x="5181600" y="2209800"/>
              <a:ext cx="1219200" cy="12192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Arrow Connector 5" hidden="0"/>
            <p:cNvCxnSpPr>
              <a:cxnSpLocks/>
            </p:cNvCxnSpPr>
            <p:nvPr isPhoto="0" userDrawn="0"/>
          </p:nvCxnSpPr>
          <p:spPr bwMode="auto">
            <a:xfrm>
              <a:off x="5791200" y="2848692"/>
              <a:ext cx="0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7" hidden="0"/>
            <p:cNvCxnSpPr>
              <a:cxnSpLocks/>
            </p:cNvCxnSpPr>
            <p:nvPr isPhoto="0" userDrawn="0"/>
          </p:nvCxnSpPr>
          <p:spPr bwMode="auto">
            <a:xfrm flipH="1">
              <a:off x="4967287" y="2855042"/>
              <a:ext cx="809626" cy="3810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2" hidden="0"/>
            <p:cNvCxnSpPr>
              <a:cxnSpLocks/>
            </p:cNvCxnSpPr>
            <p:nvPr isPhoto="0" userDrawn="0"/>
          </p:nvCxnSpPr>
          <p:spPr bwMode="auto">
            <a:xfrm flipV="1">
              <a:off x="5943600" y="3200401"/>
              <a:ext cx="762000" cy="2285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4" hidden="0"/>
            <p:cNvCxnSpPr>
              <a:cxnSpLocks/>
            </p:cNvCxnSpPr>
            <p:nvPr isPhoto="0" userDrawn="0"/>
          </p:nvCxnSpPr>
          <p:spPr bwMode="auto">
            <a:xfrm flipV="1">
              <a:off x="5791200" y="2590800"/>
              <a:ext cx="533400" cy="23971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4" name="TextBox 15" hidden="0"/>
            <p:cNvSpPr txBox="1">
              <a:spLocks noChangeArrowheads="1"/>
            </p:cNvSpPr>
            <p:nvPr isPhoto="0" userDrawn="0"/>
          </p:nvSpPr>
          <p:spPr bwMode="auto">
            <a:xfrm>
              <a:off x="5562600" y="3744914"/>
              <a:ext cx="609600" cy="369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>
                <a:defRPr/>
              </a:pPr>
              <a:r>
                <a:rPr lang="en-US"/>
                <a:t>mg</a:t>
              </a:r>
              <a:endParaRPr/>
            </a:p>
          </p:txBody>
        </p:sp>
        <p:sp>
          <p:nvSpPr>
            <p:cNvPr id="15" name="TextBox 18" hidden="0"/>
            <p:cNvSpPr txBox="1">
              <a:spLocks noChangeArrowheads="1"/>
            </p:cNvSpPr>
            <p:nvPr isPhoto="0" userDrawn="0"/>
          </p:nvSpPr>
          <p:spPr bwMode="auto">
            <a:xfrm>
              <a:off x="6505575" y="2978150"/>
              <a:ext cx="6096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>
                <a:defRPr/>
              </a:pPr>
              <a:r>
                <a:rPr lang="en-US"/>
                <a:t>   f</a:t>
              </a:r>
              <a:endParaRPr/>
            </a:p>
          </p:txBody>
        </p:sp>
        <p:sp>
          <p:nvSpPr>
            <p:cNvPr id="16" name="TextBox 19" hidden="0"/>
            <p:cNvSpPr txBox="1">
              <a:spLocks noChangeArrowheads="1"/>
            </p:cNvSpPr>
            <p:nvPr isPhoto="0" userDrawn="0"/>
          </p:nvSpPr>
          <p:spPr bwMode="auto">
            <a:xfrm>
              <a:off x="4519613" y="3159842"/>
              <a:ext cx="6096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>
                <a:defRPr/>
              </a:pPr>
              <a:r>
                <a:rPr lang="en-US"/>
                <a:t>F</a:t>
              </a:r>
              <a:endParaRPr/>
            </a:p>
          </p:txBody>
        </p:sp>
        <p:sp>
          <p:nvSpPr>
            <p:cNvPr id="17" name="TextBox 20" hidden="0"/>
            <p:cNvSpPr txBox="1">
              <a:spLocks noChangeArrowheads="1"/>
            </p:cNvSpPr>
            <p:nvPr isPhoto="0" userDrawn="0"/>
          </p:nvSpPr>
          <p:spPr bwMode="auto">
            <a:xfrm>
              <a:off x="3581400" y="3886200"/>
              <a:ext cx="609600" cy="36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>
                <a:defRPr/>
              </a:pPr>
              <a:r>
                <a:rPr lang="en-US"/>
                <a:t>θ</a:t>
              </a:r>
              <a:endParaRPr/>
            </a:p>
          </p:txBody>
        </p:sp>
        <p:sp>
          <p:nvSpPr>
            <p:cNvPr id="18" name="TextBox 21" hidden="0"/>
            <p:cNvSpPr txBox="1">
              <a:spLocks noChangeArrowheads="1"/>
            </p:cNvSpPr>
            <p:nvPr isPhoto="0" userDrawn="0"/>
          </p:nvSpPr>
          <p:spPr bwMode="auto">
            <a:xfrm>
              <a:off x="5910263" y="2382839"/>
              <a:ext cx="609600" cy="369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>
                <a:defRPr/>
              </a:pPr>
              <a:r>
                <a:rPr lang="en-US"/>
                <a:t>r</a:t>
              </a:r>
              <a:endParaRPr/>
            </a:p>
          </p:txBody>
        </p:sp>
        <p:cxnSp>
          <p:nvCxnSpPr>
            <p:cNvPr id="19" name="Straight Connector 17" hidden="0"/>
            <p:cNvCxnSpPr>
              <a:cxnSpLocks/>
            </p:cNvCxnSpPr>
            <p:nvPr isPhoto="0" userDrawn="0"/>
          </p:nvCxnSpPr>
          <p:spPr bwMode="auto">
            <a:xfrm>
              <a:off x="4038600" y="38862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2" hidden="0"/>
          <p:cNvSpPr txBox="1"/>
          <p:nvPr isPhoto="0" userDrawn="0"/>
        </p:nvSpPr>
        <p:spPr bwMode="auto">
          <a:xfrm>
            <a:off x="903816" y="4648200"/>
            <a:ext cx="3544358" cy="14795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 marL="273050" indent="-27305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Wingdings 3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ct val="76000"/>
              <a:buFont typeface="Wingdings 3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ct val="70000"/>
              <a:buFont typeface="Wingdings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/>
              <a:buNone/>
              <a:defRPr/>
            </a:pPr>
            <a:r>
              <a:rPr lang="en-US" sz="2000" b="1">
                <a:latin typeface="Times New Roman"/>
                <a:cs typeface="Times New Roman"/>
              </a:rPr>
              <a:t>Assumptions:</a:t>
            </a:r>
            <a:endParaRPr/>
          </a:p>
          <a:p>
            <a:pPr marL="547688" lvl="3" indent="-273050">
              <a:spcBef>
                <a:spcPts val="600"/>
              </a:spcBef>
              <a:buClr>
                <a:schemeClr val="accent1"/>
              </a:buClr>
              <a:buFont typeface="Courier New"/>
              <a:buChar char="o"/>
              <a:defRPr/>
            </a:pPr>
            <a:r>
              <a:rPr lang="en-US">
                <a:latin typeface="Times New Roman"/>
                <a:cs typeface="Times New Roman"/>
              </a:rPr>
              <a:t>m = 10kg</a:t>
            </a:r>
            <a:endParaRPr/>
          </a:p>
          <a:p>
            <a:pPr marL="547687" lvl="2">
              <a:spcBef>
                <a:spcPts val="600"/>
              </a:spcBef>
              <a:buClr>
                <a:schemeClr val="accent1"/>
              </a:buClr>
              <a:buFont typeface="Courier New"/>
              <a:buChar char="o"/>
              <a:defRPr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μ = 0.6</a:t>
            </a:r>
            <a:endParaRPr/>
          </a:p>
          <a:p>
            <a:pPr marL="547687" lvl="2">
              <a:spcBef>
                <a:spcPts val="600"/>
              </a:spcBef>
              <a:buClr>
                <a:schemeClr val="accent1"/>
              </a:buClr>
              <a:buFont typeface="Courier New"/>
              <a:buChar char="o"/>
              <a:defRPr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θ = 3°</a:t>
            </a:r>
            <a:r>
              <a:rPr lang="en-US" sz="1400">
                <a:latin typeface="Arial"/>
                <a:cs typeface="Arial"/>
              </a:rPr>
              <a:t>		</a:t>
            </a:r>
            <a:endParaRPr/>
          </a:p>
        </p:txBody>
      </p:sp>
      <p:sp>
        <p:nvSpPr>
          <p:cNvPr id="21" name="Content Placeholder 2" hidden="0"/>
          <p:cNvSpPr txBox="1"/>
          <p:nvPr isPhoto="0" userDrawn="0"/>
        </p:nvSpPr>
        <p:spPr bwMode="auto">
          <a:xfrm>
            <a:off x="3080279" y="4946652"/>
            <a:ext cx="3544358" cy="129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>
            <a:lvl1pPr marL="273050" indent="-27305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Wingdings 3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ct val="76000"/>
              <a:buFont typeface="Wingdings 3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ct val="70000"/>
              <a:buFont typeface="Wingdings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/>
              <a:buChar char="o"/>
              <a:defRPr/>
            </a:pPr>
            <a:r>
              <a:rPr lang="en-US" sz="2000">
                <a:latin typeface="Times New Roman"/>
                <a:cs typeface="Times New Roman"/>
              </a:rPr>
              <a:t>r = 6.5 cm</a:t>
            </a:r>
            <a:endParaRPr/>
          </a:p>
          <a:p>
            <a:pPr>
              <a:buFont typeface="Courier New"/>
              <a:buChar char="o"/>
              <a:defRPr/>
            </a:pPr>
            <a:r>
              <a:rPr lang="en-US" sz="2000">
                <a:latin typeface="Times New Roman"/>
                <a:cs typeface="Times New Roman"/>
              </a:rPr>
              <a:t>v = 13.5cm/s (20RPM)</a:t>
            </a:r>
            <a:endParaRPr/>
          </a:p>
          <a:p>
            <a:pPr>
              <a:buFont typeface="Courier New"/>
              <a:buChar char="o"/>
              <a:defRPr/>
            </a:pPr>
            <a:r>
              <a:rPr lang="en-US" sz="2000">
                <a:latin typeface="Times New Roman"/>
                <a:cs typeface="Times New Roman"/>
              </a:rPr>
              <a:t> Efficiency = 70%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4" hidden="0"/>
          <p:cNvSpPr txBox="1">
            <a:spLocks noChangeArrowheads="1"/>
          </p:cNvSpPr>
          <p:nvPr isPhoto="0" userDrawn="0"/>
        </p:nvSpPr>
        <p:spPr bwMode="auto">
          <a:xfrm>
            <a:off x="788004" y="5334000"/>
            <a:ext cx="1061296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Reduce power by reducing speed if needed. </a:t>
            </a:r>
            <a:endParaRPr/>
          </a:p>
        </p:txBody>
      </p:sp>
      <p:pic>
        <p:nvPicPr>
          <p:cNvPr id="5" name="Picture 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931244" y="381000"/>
            <a:ext cx="8329510" cy="46518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DEFA1-A0B2-4EBA-BA90-D07ECB3E7D27}" type="slidenum">
              <a:rPr lang="en-US"/>
              <a:t/>
            </a:fld>
            <a:endParaRPr lang="en-US"/>
          </a:p>
        </p:txBody>
      </p:sp>
      <p:sp>
        <p:nvSpPr>
          <p:cNvPr id="7" name="Oval 2" hidden="0"/>
          <p:cNvSpPr/>
          <p:nvPr isPhoto="0" userDrawn="0"/>
        </p:nvSpPr>
        <p:spPr bwMode="auto">
          <a:xfrm>
            <a:off x="4419600" y="3581400"/>
            <a:ext cx="2286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3400" y="149352"/>
            <a:ext cx="8229600" cy="990600"/>
          </a:xfrm>
        </p:spPr>
        <p:txBody>
          <a:bodyPr anchor="ctr"/>
          <a:lstStyle/>
          <a:p>
            <a:pPr>
              <a:defRPr/>
            </a:pPr>
            <a:r>
              <a:rPr lang="en-US" sz="4000" b="1"/>
              <a:t>Group Members</a:t>
            </a:r>
            <a:endParaRPr/>
          </a:p>
        </p:txBody>
      </p:sp>
      <p:graphicFrame>
        <p:nvGraphicFramePr>
          <p:cNvPr id="5" name="Content Placeholder 3" hidden="0"/>
          <p:cNvGraphicFramePr>
            <a:graphicFrameLocks xmlns:a="http://schemas.openxmlformats.org/drawingml/2006/main" noGrp="1"/>
          </p:cNvGraphicFramePr>
          <p:nvPr isPhoto="0" userDrawn="0">
            <p:ph sz="quarter" idx="1" hasCustomPrompt="0"/>
          </p:nvPr>
        </p:nvGraphicFramePr>
        <p:xfrm>
          <a:off x="1714498" y="1309751"/>
          <a:ext cx="8763001" cy="4876801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1884516"/>
                <a:gridCol w="2826776"/>
                <a:gridCol w="1413387"/>
                <a:gridCol w="2638322"/>
              </a:tblGrid>
              <a:tr h="573741">
                <a:tc>
                  <a:txBody>
                    <a:bodyPr/>
                    <a:p>
                      <a:pPr algn="ctr">
                        <a:defRPr/>
                      </a:pPr>
                      <a:endParaRPr lang="en-US" sz="1800"/>
                    </a:p>
                  </a:txBody>
                  <a:tcPr marT="45729" marB="45729" anchor="ctr">
                    <a:lnT w="12700" algn="ctr">
                      <a:noFill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Name</a:t>
                      </a:r>
                      <a:endParaRPr lang="en-US" sz="1800" b="0">
                        <a:solidFill>
                          <a:schemeClr val="tx1"/>
                        </a:solidFill>
                      </a:endParaRPr>
                    </a:p>
                  </a:txBody>
                  <a:tcPr marT="45729" marB="45729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Reg. No:</a:t>
                      </a:r>
                      <a:endParaRPr lang="en-US" sz="1800" b="0">
                        <a:solidFill>
                          <a:schemeClr val="tx1"/>
                        </a:solidFill>
                      </a:endParaRPr>
                    </a:p>
                  </a:txBody>
                  <a:tcPr marT="45729" marB="45729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Photo</a:t>
                      </a:r>
                      <a:endParaRPr lang="en-US" sz="1800" b="0">
                        <a:solidFill>
                          <a:schemeClr val="tx1"/>
                        </a:solidFill>
                      </a:endParaRPr>
                    </a:p>
                  </a:txBody>
                  <a:tcPr marT="45729" marB="45729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860612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Group Leader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Hathnagoda H.W.E.M.J.N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204071C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T="45729" marB="45729" anchor="ctr"/>
                </a:tc>
              </a:tr>
              <a:tr h="860612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Member 1</a:t>
                      </a:r>
                      <a:endParaRPr/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Jayasekara J.P.I.A</a:t>
                      </a:r>
                      <a:endParaRPr/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204084T</a:t>
                      </a:r>
                      <a:endParaRPr/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en-US" sz="1800"/>
                    </a:p>
                  </a:txBody>
                  <a:tcPr marT="45729" marB="45729" anchor="ctr"/>
                </a:tc>
              </a:tr>
              <a:tr h="860612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Member 2</a:t>
                      </a:r>
                      <a:endParaRPr/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Madhushika B.A.E</a:t>
                      </a:r>
                      <a:endParaRPr/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204118E</a:t>
                      </a:r>
                      <a:endParaRPr/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en-US" sz="1800"/>
                    </a:p>
                  </a:txBody>
                  <a:tcPr marT="45729" marB="45729" anchor="ctr"/>
                </a:tc>
              </a:tr>
              <a:tr h="860612">
                <a:tc>
                  <a:txBody>
                    <a:bodyPr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/>
                        <a:t>Member 3</a:t>
                      </a:r>
                      <a:endParaRPr/>
                    </a:p>
                    <a:p>
                      <a:pPr algn="ctr">
                        <a:defRPr/>
                      </a:pPr>
                      <a:endParaRPr lang="en-US" sz="1800"/>
                    </a:p>
                  </a:txBody>
                  <a:tcPr marT="45729" marB="45729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Rambukkamage R.D.S.T</a:t>
                      </a:r>
                      <a:endParaRPr/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204172L</a:t>
                      </a:r>
                      <a:endParaRPr/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en-US" sz="1800"/>
                    </a:p>
                  </a:txBody>
                  <a:tcPr marT="45729" marB="45729" anchor="ctr"/>
                </a:tc>
              </a:tr>
              <a:tr h="860612">
                <a:tc>
                  <a:txBody>
                    <a:bodyPr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/>
                        <a:t>Member 4</a:t>
                      </a:r>
                      <a:endParaRPr/>
                    </a:p>
                    <a:p>
                      <a:pPr algn="ctr">
                        <a:defRPr/>
                      </a:pPr>
                      <a:endParaRPr lang="en-US" sz="1800"/>
                    </a:p>
                  </a:txBody>
                  <a:tcPr marT="45729" marB="45729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Samararathna B.S.</a:t>
                      </a:r>
                      <a:endParaRPr/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800"/>
                        <a:t>204184B</a:t>
                      </a:r>
                      <a:endParaRPr/>
                    </a:p>
                  </a:txBody>
                  <a:tcPr marT="45729" marB="45729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 lang="en-US" sz="1800"/>
                    </a:p>
                  </a:txBody>
                  <a:tcPr marT="45729" marB="45729" anchor="ctr"/>
                </a:tc>
              </a:tr>
            </a:tbl>
          </a:graphicData>
        </a:graphic>
      </p:graphicFrame>
      <p:pic>
        <p:nvPicPr>
          <p:cNvPr id="6" name="Picture 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839200" y="1905000"/>
            <a:ext cx="690562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8839910" y="5342668"/>
            <a:ext cx="678685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8841580" y="4498785"/>
            <a:ext cx="68580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8855150" y="2748248"/>
            <a:ext cx="658659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368AFE27-B119-45AC-8A94-0F88BD5C331C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pic>
        <p:nvPicPr>
          <p:cNvPr id="11" name="Picture 2" descr="A person wearing glasses&#10;&#10;Description automatically generated with medium confidence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8864482" y="3633978"/>
            <a:ext cx="639995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sp>
        <p:nvSpPr>
          <p:cNvPr id="5" name="Title 2" hidden="0"/>
          <p:cNvSpPr txBox="1"/>
          <p:nvPr isPhoto="0" userDrawn="0"/>
        </p:nvSpPr>
        <p:spPr bwMode="auto">
          <a:xfrm>
            <a:off x="609598" y="148867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>
              <a:defRPr/>
            </a:pPr>
            <a:r>
              <a:rPr lang="en-US" b="1"/>
              <a:t>Working Principle</a:t>
            </a:r>
            <a:endParaRPr/>
          </a:p>
        </p:txBody>
      </p:sp>
      <p:pic>
        <p:nvPicPr>
          <p:cNvPr id="6" name="Content Placeholder 4" hidden="0"/>
          <p:cNvPicPr>
            <a:picLocks noChangeAspect="1" noGrp="1"/>
          </p:cNvPicPr>
          <p:nvPr isPhoto="0" userDrawn="0">
            <p:ph sz="quarter" idx="1" hasCustomPrompt="0"/>
          </p:nvPr>
        </p:nvPicPr>
        <p:blipFill>
          <a:blip r:embed="rId2"/>
          <a:stretch/>
        </p:blipFill>
        <p:spPr bwMode="auto">
          <a:xfrm>
            <a:off x="3376989" y="1460325"/>
            <a:ext cx="5438018" cy="3058886"/>
          </a:xfrm>
          <a:prstGeom prst="rect">
            <a:avLst/>
          </a:prstGeom>
        </p:spPr>
      </p:pic>
      <p:sp>
        <p:nvSpPr>
          <p:cNvPr id="7" name="TextBox 23" hidden="0"/>
          <p:cNvSpPr txBox="1"/>
          <p:nvPr isPhoto="0" userDrawn="0"/>
        </p:nvSpPr>
        <p:spPr bwMode="auto">
          <a:xfrm>
            <a:off x="817031" y="4840068"/>
            <a:ext cx="10079602" cy="335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v"/>
              <a:defRPr/>
            </a:pPr>
            <a:r>
              <a:rPr lang="en-US" sz="1600"/>
              <a:t>When kept in a magnetic field, current carrying conductor gains torque and develops tendency to move.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Specifications:</a:t>
            </a:r>
            <a:endParaRPr/>
          </a:p>
        </p:txBody>
      </p:sp>
      <p:grpSp>
        <p:nvGrpSpPr>
          <p:cNvPr id="6" name="Group 2" hidden="0"/>
          <p:cNvGrpSpPr/>
          <p:nvPr isPhoto="0" userDrawn="0"/>
        </p:nvGrpSpPr>
        <p:grpSpPr bwMode="auto">
          <a:xfrm>
            <a:off x="914400" y="1413467"/>
            <a:ext cx="10668000" cy="4662815"/>
            <a:chOff x="914400" y="1413467"/>
            <a:chExt cx="10668000" cy="4662815"/>
          </a:xfrm>
        </p:grpSpPr>
        <p:sp>
          <p:nvSpPr>
            <p:cNvPr id="7" name="TextBox 8" hidden="0"/>
            <p:cNvSpPr txBox="1">
              <a:spLocks noChangeArrowheads="1"/>
            </p:cNvSpPr>
            <p:nvPr isPhoto="0" userDrawn="0"/>
          </p:nvSpPr>
          <p:spPr bwMode="auto">
            <a:xfrm>
              <a:off x="914400" y="1413467"/>
              <a:ext cx="7187784" cy="46628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marL="457200" indent="-457200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Font typeface="Wingdings"/>
                <a:buChar char="v"/>
                <a:tabLst>
                  <a:tab pos="284163" algn="l"/>
                </a:tabLst>
                <a:defRPr/>
              </a:pPr>
              <a:r>
                <a:rPr lang="en-US" sz="2600">
                  <a:latin typeface="Times New Roman"/>
                  <a:ea typeface="Malgun Gothic"/>
                  <a:cs typeface="Iskoola Pota"/>
                </a:rPr>
                <a:t>No-load Speed: 200RPM at 12 Volts</a:t>
              </a:r>
              <a:endParaRPr/>
            </a:p>
            <a:p>
              <a:pPr marL="457200" indent="-457200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Font typeface="Wingdings"/>
                <a:buChar char="v"/>
                <a:tabLst>
                  <a:tab pos="284163" algn="l"/>
                </a:tabLst>
                <a:defRPr/>
              </a:pPr>
              <a:r>
                <a:rPr lang="en-US" sz="2600">
                  <a:latin typeface="Times New Roman"/>
                  <a:ea typeface="Malgun Gothic"/>
                  <a:cs typeface="Iskoola Pota"/>
                </a:rPr>
                <a:t>Load speed: 158RPM</a:t>
              </a:r>
              <a:endParaRPr/>
            </a:p>
            <a:p>
              <a:pPr marL="457200" indent="-457200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Font typeface="Wingdings"/>
                <a:buChar char="v"/>
                <a:tabLst>
                  <a:tab pos="284163" algn="l"/>
                </a:tabLst>
                <a:defRPr/>
              </a:pPr>
              <a:r>
                <a:rPr lang="en-US" sz="2600">
                  <a:latin typeface="Times New Roman"/>
                  <a:ea typeface="Malgun Gothic"/>
                  <a:cs typeface="Iskoola Pota"/>
                </a:rPr>
                <a:t>Power: 7.2W</a:t>
              </a:r>
              <a:endParaRPr/>
            </a:p>
            <a:p>
              <a:pPr marL="457200" indent="-457200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Font typeface="Wingdings"/>
                <a:buChar char="v"/>
                <a:tabLst>
                  <a:tab pos="284163" algn="l"/>
                </a:tabLst>
                <a:defRPr/>
              </a:pPr>
              <a:r>
                <a:rPr lang="en-US" sz="2600">
                  <a:latin typeface="Times New Roman"/>
                  <a:ea typeface="Malgun Gothic"/>
                  <a:cs typeface="Iskoola Pota"/>
                </a:rPr>
                <a:t>No-load Current: 0.15A</a:t>
              </a:r>
              <a:endParaRPr/>
            </a:p>
            <a:p>
              <a:pPr marL="457200" indent="-457200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Font typeface="Wingdings"/>
                <a:buChar char="v"/>
                <a:tabLst>
                  <a:tab pos="284163" algn="l"/>
                </a:tabLst>
                <a:defRPr/>
              </a:pPr>
              <a:r>
                <a:rPr lang="en-US" sz="2600">
                  <a:latin typeface="Times New Roman"/>
                  <a:ea typeface="Malgun Gothic"/>
                  <a:cs typeface="Iskoola Pota"/>
                </a:rPr>
                <a:t>Load Current: 0.6A</a:t>
              </a:r>
              <a:endParaRPr/>
            </a:p>
            <a:p>
              <a:pPr marL="457200" indent="-457200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Font typeface="Wingdings"/>
                <a:buChar char="v"/>
                <a:tabLst>
                  <a:tab pos="284163" algn="l"/>
                </a:tabLst>
                <a:defRPr/>
              </a:pPr>
              <a:r>
                <a:rPr lang="en-US" sz="2600">
                  <a:latin typeface="Times New Roman"/>
                  <a:ea typeface="Malgun Gothic"/>
                  <a:cs typeface="Iskoola Pota"/>
                </a:rPr>
                <a:t>Reduction Ratio: 1: 22</a:t>
              </a:r>
              <a:endParaRPr/>
            </a:p>
            <a:p>
              <a:pPr marL="457200" indent="-457200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Font typeface="Wingdings"/>
                <a:buChar char="v"/>
                <a:tabLst>
                  <a:tab pos="284163" algn="l"/>
                </a:tabLst>
                <a:defRPr/>
              </a:pPr>
              <a:r>
                <a:rPr lang="en-US" sz="2600">
                  <a:latin typeface="Times New Roman"/>
                  <a:ea typeface="Malgun Gothic"/>
                  <a:cs typeface="Iskoola Pota"/>
                </a:rPr>
                <a:t>Input Torque = 2.2 kg.cm (0.215754Nm)</a:t>
              </a:r>
              <a:endParaRPr/>
            </a:p>
            <a:p>
              <a:pPr marL="457200" indent="-457200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Font typeface="Wingdings"/>
                <a:buChar char="v"/>
                <a:tabLst>
                  <a:tab pos="284163" algn="l"/>
                </a:tabLst>
                <a:defRPr/>
              </a:pPr>
              <a:r>
                <a:rPr lang="en-US" sz="2600">
                  <a:latin typeface="Times New Roman"/>
                  <a:ea typeface="Malgun Gothic"/>
                  <a:cs typeface="Iskoola Pota"/>
                </a:rPr>
                <a:t>Output Torque = 0.215754Nm * 22</a:t>
              </a:r>
              <a:endParaRPr/>
            </a:p>
            <a:p>
              <a:pPr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tabLst>
                  <a:tab pos="284163" algn="l"/>
                </a:tabLst>
                <a:defRPr/>
              </a:pPr>
              <a:r>
                <a:rPr lang="en-US" sz="2600">
                  <a:latin typeface="Times New Roman"/>
                  <a:ea typeface="Malgun Gothic"/>
                  <a:cs typeface="Iskoola Pota"/>
                </a:rPr>
                <a:t>			        = 4.7465Nm &gt; 4.2323Nm</a:t>
              </a:r>
              <a:endParaRPr/>
            </a:p>
            <a:p>
              <a:pPr>
                <a:defRPr/>
              </a:pPr>
              <a:endParaRPr lang="en-US"/>
            </a:p>
          </p:txBody>
        </p:sp>
        <p:pic>
          <p:nvPicPr>
            <p:cNvPr id="8" name="Picture 1" hidden="0"/>
            <p:cNvPicPr>
              <a:picLocks noChangeAspect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7275456" y="1845302"/>
              <a:ext cx="4306944" cy="38087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2" hidden="0"/>
          <p:cNvSpPr txBox="1">
            <a:spLocks noChangeArrowheads="1"/>
          </p:cNvSpPr>
          <p:nvPr isPhoto="0" userDrawn="0"/>
        </p:nvSpPr>
        <p:spPr bwMode="auto">
          <a:xfrm>
            <a:off x="751416" y="838200"/>
            <a:ext cx="10689168" cy="284693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7406D">
                  <a:lumMod val="75000"/>
                </a:srgbClr>
              </a:buClr>
              <a:buSzPct val="100000"/>
              <a:buFont typeface="Wingdings"/>
              <a:buChar char="v"/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prstClr val="black"/>
                </a:solidFill>
                <a:latin typeface="Times New Roman"/>
                <a:ea typeface="Malgun Gothic"/>
                <a:cs typeface="Iskoola Pota"/>
              </a:rPr>
              <a:t>Resources</a:t>
            </a:r>
            <a:endParaRPr/>
          </a:p>
          <a:p>
            <a:pPr marL="1028700" lvl="1">
              <a:buFont typeface="Wingdings"/>
              <a:buChar char="Ø"/>
              <a:defRPr/>
            </a:pPr>
            <a:r>
              <a:rPr lang="en-US" u="sng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  <a:hlinkClick r:id="rId2" tooltip="https://www.duino.lk/Related-Accessories/Motors/ZGB37RG-12VDC-200RPM-Gear-Motor"/>
              </a:rPr>
              <a:t>ZGB37RG-12VDC-200RPM-High-Torque Gear-Motor (duino.lk)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028700" lvl="1">
              <a:buFont typeface="Wingdings"/>
              <a:buChar char="Ø"/>
              <a:defRPr/>
            </a:pPr>
            <a:r>
              <a:rPr lang="en-US" u="sng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  <a:hlinkClick r:id="rId3" tooltip="https://www.aliexpress.com/item/1005001265387370.html?spm=a2g0o.productlist.0.0.23f336b4TqtNn1&amp;algo_pvid=83e106a8-2bc6-4763-bff4-1ad7f576295f&amp;algo_exp_id=83e106a8-2bc6-4763-bff4-1ad7f576295f-"/>
              </a:rPr>
              <a:t>1pcs ZGB37RG Gear Motor DC 12V/24V with GearBox Gearwheel Eccentric Shaft Micro DC Reducer 520 Motor support CW&amp;CCW 2RPM 1000RPM|DC Motor| - AliExpress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028700" lvl="1">
              <a:buFont typeface="Wingdings"/>
              <a:buChar char="Ø"/>
              <a:defRPr/>
            </a:pPr>
            <a:r>
              <a:rPr lang="en-US" u="sng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  <a:hlinkClick r:id="rId4" tooltip="https://www.alibaba.com/product-detail/37mm-high-torque-12v-24v-dc_1600509771768.html?spm=a2700.7724857.normal_offer.d_title.1a4f6ff2EKuMCe"/>
              </a:rPr>
              <a:t>https://www.alibaba.com/product-detail/37mm-high-torque-12v-24v-dc_1600509771768.html?spm=a2700.7724857.normal_offer.d_title.1a4f6ff2EKuMCe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Wingdings"/>
              <a:buChar char="v"/>
              <a:defRPr/>
            </a:pPr>
            <a:r>
              <a:rPr lang="en-US" sz="2400">
                <a:solidFill>
                  <a:prstClr val="black"/>
                </a:solidFill>
                <a:latin typeface="Times New Roman"/>
                <a:ea typeface="Malgun Gothic"/>
                <a:cs typeface="Iskoola Pota"/>
              </a:rPr>
              <a:t>Data sheet</a:t>
            </a:r>
            <a:endParaRPr/>
          </a:p>
          <a:p>
            <a:pPr marL="1028700" lvl="1">
              <a:buFont typeface="Wingdings"/>
              <a:buChar char="Ø"/>
              <a:defRPr/>
            </a:pPr>
            <a:r>
              <a:rPr lang="ko-KR" u="sng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  <a:hlinkClick r:id="rId5" tooltip="http://www.zhengkemotor.com/upload/file/201808/1535137080240332.pdf"/>
              </a:rPr>
              <a:t>正科形象转曲</a:t>
            </a:r>
            <a:r>
              <a:rPr lang="en-US" u="sng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  <a:hlinkClick r:id="rId5" tooltip="http://www.zhengkemotor.com/upload/file/201808/1535137080240332.pdf"/>
              </a:rPr>
              <a:t>.cdr (zhengkemotor.com)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028700" lvl="1">
              <a:buFont typeface="Wingdings"/>
              <a:buChar char="Ø"/>
              <a:defRPr/>
            </a:pPr>
            <a:r>
              <a:rPr lang="en-US" u="sng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  <a:hlinkClick r:id="rId6" tooltip="https://stevenengineering.com/Tech_Support/PDFs/44MOTORS.pdf"/>
              </a:rPr>
              <a:t>https://stevenengineering.com/Tech_Support/PDFs/44MOTORS.pdf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DEFA1-A0B2-4EBA-BA90-D07ECB3E7D27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1371600" y="1420020"/>
            <a:ext cx="8839201" cy="1323180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L293D Driver uses the H-Bridge concept.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Pin Diagram: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endParaRPr lang="en-US" sz="2400">
              <a:latin typeface="Times New Roman"/>
              <a:ea typeface="Malgun Gothic"/>
              <a:cs typeface="Iskoola Pota"/>
            </a:endParaRPr>
          </a:p>
        </p:txBody>
      </p:sp>
      <p:sp>
        <p:nvSpPr>
          <p:cNvPr id="6" name="Title 1" hidden="0"/>
          <p:cNvSpPr txBox="1"/>
          <p:nvPr isPhoto="0" userDrawn="0"/>
        </p:nvSpPr>
        <p:spPr bwMode="auto">
          <a:xfrm>
            <a:off x="609600" y="429421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>
              <a:defRPr/>
            </a:pPr>
            <a:r>
              <a:rPr lang="en-US" sz="2800" b="1"/>
              <a:t>02. L293D motor driver</a:t>
            </a:r>
            <a:endParaRPr/>
          </a:p>
        </p:txBody>
      </p:sp>
      <p:pic>
        <p:nvPicPr>
          <p:cNvPr id="7" name="Picture 11" descr="Chart, diagram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rcRect l="0" t="4338" r="0" b="4555"/>
          <a:stretch/>
        </p:blipFill>
        <p:spPr bwMode="auto">
          <a:xfrm>
            <a:off x="4038600" y="2514600"/>
            <a:ext cx="4049384" cy="3529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Working Principle</a:t>
            </a:r>
            <a:endParaRPr/>
          </a:p>
        </p:txBody>
      </p:sp>
      <p:pic>
        <p:nvPicPr>
          <p:cNvPr id="6" name="Picture 2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19022" y="1828800"/>
            <a:ext cx="5011614" cy="3429000"/>
          </a:xfrm>
          <a:prstGeom prst="rect">
            <a:avLst/>
          </a:prstGeom>
        </p:spPr>
      </p:pic>
      <p:pic>
        <p:nvPicPr>
          <p:cNvPr id="7" name="Picture 3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010399" y="1828800"/>
            <a:ext cx="4893765" cy="3507509"/>
          </a:xfrm>
          <a:prstGeom prst="rect">
            <a:avLst/>
          </a:prstGeom>
        </p:spPr>
      </p:pic>
      <p:sp>
        <p:nvSpPr>
          <p:cNvPr id="8" name="TextBox 8" hidden="0"/>
          <p:cNvSpPr txBox="1"/>
          <p:nvPr isPhoto="0" userDrawn="0"/>
        </p:nvSpPr>
        <p:spPr bwMode="auto">
          <a:xfrm>
            <a:off x="3124200" y="57150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Clockwise</a:t>
            </a:r>
            <a:endParaRPr/>
          </a:p>
        </p:txBody>
      </p:sp>
      <p:sp>
        <p:nvSpPr>
          <p:cNvPr id="9" name="TextBox 10" hidden="0"/>
          <p:cNvSpPr txBox="1"/>
          <p:nvPr isPhoto="0" userDrawn="0"/>
        </p:nvSpPr>
        <p:spPr bwMode="auto">
          <a:xfrm>
            <a:off x="9067800" y="57150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Anti-Clockwise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2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1447800" y="3429000"/>
            <a:ext cx="9296400" cy="2768600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Recommended Voltages :</a:t>
            </a:r>
            <a:endParaRPr/>
          </a:p>
          <a:p>
            <a:pPr marL="823912" lvl="3" indent="0">
              <a:buFont typeface="Wingdings"/>
              <a:buNone/>
              <a:defRPr/>
            </a:pPr>
            <a:r>
              <a:rPr lang="en-US" sz="1800" b="1">
                <a:latin typeface="Times New Roman"/>
                <a:cs typeface="Times New Roman"/>
              </a:rPr>
              <a:t>Vss = 4.5V – 7V 	Vs =  Vss - 36V   	Vin = 7V	       Ven = 7V</a:t>
            </a:r>
            <a:endParaRPr/>
          </a:p>
          <a:p>
            <a:pPr marL="823912" lvl="3" indent="0">
              <a:buFont typeface="Wingdings"/>
              <a:buNone/>
              <a:defRPr/>
            </a:pPr>
            <a:endParaRPr lang="en-US" sz="1800" b="1">
              <a:latin typeface="Arial"/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Can supply MAX 600mA continuous current per channel.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solidFill>
                  <a:prstClr val="black"/>
                </a:solidFill>
                <a:latin typeface="Times New Roman"/>
                <a:ea typeface="Malgun Gothic"/>
                <a:cs typeface="Iskoola Pota"/>
              </a:rPr>
              <a:t>Data sheet</a:t>
            </a:r>
            <a:endParaRPr/>
          </a:p>
          <a:p>
            <a:pPr marL="1028700" lvl="1" indent="-285750">
              <a:spcBef>
                <a:spcPts val="0"/>
              </a:spcBef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tabLst>
                <a:tab pos="284163" algn="l"/>
              </a:tabLst>
              <a:defRPr/>
            </a:pPr>
            <a:r>
              <a:rPr lang="en-US" sz="1600" u="sng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  <a:hlinkClick r:id="rId2" tooltip="http://www.datasheetcatalog.com/info_redirect/datasheet/SGSThomsonMicroelectronics/mXyzuxsr.pdf.shtml"/>
              </a:rPr>
              <a:t>SGS Thomson Microelectronics mXyzuxsr datasheet pdf (datasheetcatalog.com)</a:t>
            </a:r>
            <a:endParaRPr lang="en-US" sz="1600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pic>
        <p:nvPicPr>
          <p:cNvPr id="6" name="Picture 3" hidden="0"/>
          <p:cNvPicPr>
            <a:picLocks noChangeAspect="1"/>
          </p:cNvPicPr>
          <p:nvPr isPhoto="0" userDrawn="0"/>
        </p:nvPicPr>
        <p:blipFill>
          <a:blip r:embed="rId3"/>
          <a:srcRect l="0" t="8510" r="0" b="8510"/>
          <a:stretch/>
        </p:blipFill>
        <p:spPr bwMode="auto">
          <a:xfrm>
            <a:off x="4591050" y="1357992"/>
            <a:ext cx="30099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Specifications: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205D4E5A-D8C9-479E-8B0D-43623E4AD9C3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Codes:</a:t>
            </a:r>
            <a:endParaRPr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09600" y="1828800"/>
          <a:ext cx="3225800" cy="425196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3225800"/>
              </a:tblGrid>
              <a:tr h="3124201">
                <a:tc>
                  <a:txBody>
                    <a:bodyPr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&lt;avr/io.h&gt;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#ifndef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MOTOR_H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MOTOR_H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OC1A_PORT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D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OC1A_PIN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PD5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OC1B_PORT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D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OC1B_PIN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PD4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(a)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__CONCAT(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,a)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(a)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__CONCAT(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,a)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(a)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__CONCAT(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,a)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MOTOR_CW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 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2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MotorInit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dir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10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speed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dir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10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speed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#endif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 Box 33" hidden="0"/>
          <p:cNvSpPr txBox="1"/>
          <p:nvPr isPhoto="0" userDrawn="0"/>
        </p:nvSpPr>
        <p:spPr bwMode="auto">
          <a:xfrm>
            <a:off x="609600" y="1289049"/>
            <a:ext cx="1168400" cy="387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>
                <a:latin typeface="Times New Roman"/>
                <a:ea typeface="Malgun Gothic"/>
                <a:cs typeface="Iskoola Pota"/>
              </a:rPr>
              <a:t>Motor.h</a:t>
            </a:r>
            <a:endParaRPr lang="en-US" sz="1100">
              <a:latin typeface="Calibri"/>
              <a:ea typeface="Malgun Gothic"/>
              <a:cs typeface="Iskoola Pota"/>
            </a:endParaRPr>
          </a:p>
        </p:txBody>
      </p:sp>
      <p:graphicFrame>
        <p:nvGraphicFramePr>
          <p:cNvPr id="8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4038600" y="1828800"/>
          <a:ext cx="7696200" cy="42519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3848100"/>
                <a:gridCol w="3848100"/>
              </a:tblGrid>
              <a:tr h="4251959">
                <a:tc>
                  <a:txBody>
                    <a:bodyPr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&lt;avr/io.h&gt;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&lt;avr/interrupt.h&gt;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"motor.h"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MotorInit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TCCR1A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COM1A1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)|(1&lt;&lt;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COM1B1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)|(1&lt;&lt;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WGM10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TCCR1B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CS11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)|(1&lt;&lt;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CS10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OC1A_PORT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)|=(1&lt;&lt;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OC1A_PIN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OC1B_PORT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)|=(1&lt;&lt;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OC1B_PIN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|=0X3C;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9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speed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//Direction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dir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&amp;=(~(1&lt;&lt;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PC2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&amp;=(~(1&lt;&lt;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PC3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dir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&amp;=(~(1&lt;&lt;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PC2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PC3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dir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MOTOR_CW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&amp;=(~(1&lt;&lt;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PC3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PC2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                  //Speed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sreg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=SREG;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cli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OCR1A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speed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SREG=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sreg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9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speed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//Direction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dir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&amp;=(~(1&lt;&lt;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PC4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&amp;=(~(1&lt;&lt;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PC5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dir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&amp;=(~(1&lt;&lt;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PC4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PC5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dir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MOTOR_CW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&amp;=(~(1&lt;&lt;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PC5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PORTC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PC4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//Speed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sreg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=SREG;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cli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OCR1B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speed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indent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SREG=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sreg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indent="0">
                        <a:lnSpc>
                          <a:spcPct val="50000"/>
                        </a:lnSpc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}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 Box 33" hidden="0"/>
          <p:cNvSpPr txBox="1"/>
          <p:nvPr isPhoto="0" userDrawn="0"/>
        </p:nvSpPr>
        <p:spPr bwMode="auto">
          <a:xfrm>
            <a:off x="4038598" y="1289049"/>
            <a:ext cx="1295401" cy="387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>
                <a:latin typeface="Times New Roman"/>
                <a:ea typeface="Malgun Gothic"/>
                <a:cs typeface="Iskoola Pota"/>
              </a:rPr>
              <a:t>Motor.c</a:t>
            </a:r>
            <a:endParaRPr lang="en-US" sz="1100">
              <a:latin typeface="Calibri"/>
              <a:ea typeface="Malgun Gothic"/>
              <a:cs typeface="Iskoola Pot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sp>
        <p:nvSpPr>
          <p:cNvPr id="5" name="TextBox 10" hidden="0"/>
          <p:cNvSpPr txBox="1">
            <a:spLocks noChangeArrowheads="1"/>
          </p:cNvSpPr>
          <p:nvPr isPhoto="0" userDrawn="0"/>
        </p:nvSpPr>
        <p:spPr bwMode="auto">
          <a:xfrm>
            <a:off x="978310" y="4724399"/>
            <a:ext cx="10210800" cy="13542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Converts light piles to an electric signal.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Represents a particular pattern.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solidFill>
                  <a:prstClr val="black"/>
                </a:solidFill>
                <a:latin typeface="Times New Roman"/>
                <a:ea typeface="Malgun Gothic"/>
                <a:cs typeface="Iskoola Pota"/>
              </a:rPr>
              <a:t>Can calculate position, direction and velocity.</a:t>
            </a:r>
            <a:endParaRPr lang="en-US" sz="1600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" name="Title 1" hidden="0"/>
          <p:cNvSpPr txBox="1"/>
          <p:nvPr isPhoto="0" userDrawn="0"/>
        </p:nvSpPr>
        <p:spPr bwMode="auto">
          <a:xfrm>
            <a:off x="609600" y="304800"/>
            <a:ext cx="11049000" cy="8104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>
              <a:defRPr/>
            </a:pPr>
            <a:r>
              <a:rPr lang="en-US" sz="2800" b="1"/>
              <a:t>03. </a:t>
            </a:r>
            <a:r>
              <a:rPr lang="en-GB" sz="2800" b="1"/>
              <a:t>Wheel Encoders (Optical Encoders)</a:t>
            </a:r>
            <a:endParaRPr lang="en-US" sz="2800" b="1"/>
          </a:p>
        </p:txBody>
      </p:sp>
      <p:sp>
        <p:nvSpPr>
          <p:cNvPr id="7" name="TextBox 10" hidden="0"/>
          <p:cNvSpPr txBox="1">
            <a:spLocks noChangeArrowheads="1"/>
          </p:cNvSpPr>
          <p:nvPr isPhoto="0" userDrawn="0"/>
        </p:nvSpPr>
        <p:spPr bwMode="auto">
          <a:xfrm>
            <a:off x="990600" y="1309314"/>
            <a:ext cx="102108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Used to count the number of times the motor (left or right) has rotated.</a:t>
            </a:r>
            <a:endParaRPr/>
          </a:p>
        </p:txBody>
      </p:sp>
      <p:pic>
        <p:nvPicPr>
          <p:cNvPr id="8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581400" y="1847743"/>
            <a:ext cx="4114800" cy="260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270486"/>
            <a:ext cx="10972800" cy="870992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Working Principle: Convert Tick to rpm</a:t>
            </a:r>
            <a:endParaRPr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205D4E5A-D8C9-479E-8B0D-43623E4AD9C3}" type="slidenum">
              <a:rPr lang="en-US"/>
              <a:t/>
            </a:fld>
            <a:endParaRPr lang="en-US"/>
          </a:p>
        </p:txBody>
      </p:sp>
      <p:grpSp>
        <p:nvGrpSpPr>
          <p:cNvPr id="6" name="Group 7" hidden="0"/>
          <p:cNvGrpSpPr/>
          <p:nvPr isPhoto="0" userDrawn="0"/>
        </p:nvGrpSpPr>
        <p:grpSpPr bwMode="auto">
          <a:xfrm>
            <a:off x="8229600" y="1572787"/>
            <a:ext cx="2362199" cy="2315301"/>
            <a:chOff x="6954477" y="2048224"/>
            <a:chExt cx="2298661" cy="2106428"/>
          </a:xfrm>
        </p:grpSpPr>
        <p:sp>
          <p:nvSpPr>
            <p:cNvPr id="7" name="Elipse 10" hidden="0"/>
            <p:cNvSpPr/>
            <p:nvPr isPhoto="0" userDrawn="0"/>
          </p:nvSpPr>
          <p:spPr bwMode="auto">
            <a:xfrm>
              <a:off x="7175101" y="2208377"/>
              <a:ext cx="1323974" cy="12890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tângulo 12" hidden="0"/>
            <p:cNvSpPr/>
            <p:nvPr isPhoto="0" userDrawn="0"/>
          </p:nvSpPr>
          <p:spPr bwMode="auto">
            <a:xfrm>
              <a:off x="7000476" y="2379827"/>
              <a:ext cx="169862" cy="9779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Chave Direita 16" hidden="0"/>
            <p:cNvSpPr/>
            <p:nvPr isPhoto="0" userDrawn="0"/>
          </p:nvSpPr>
          <p:spPr bwMode="auto">
            <a:xfrm>
              <a:off x="8702276" y="2378240"/>
              <a:ext cx="169862" cy="511175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tângulo 18" hidden="0"/>
            <p:cNvSpPr/>
            <p:nvPr isPhoto="0" userDrawn="0"/>
          </p:nvSpPr>
          <p:spPr bwMode="auto">
            <a:xfrm>
              <a:off x="8503838" y="2362363"/>
              <a:ext cx="169862" cy="9794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CaixaDeTexto 20" hidden="0"/>
            <p:cNvSpPr txBox="1">
              <a:spLocks noChangeArrowheads="1"/>
            </p:cNvSpPr>
            <p:nvPr isPhoto="0" userDrawn="0"/>
          </p:nvSpPr>
          <p:spPr bwMode="auto">
            <a:xfrm>
              <a:off x="8900714" y="2487778"/>
              <a:ext cx="352425" cy="369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>
                <a:defRPr/>
              </a:pPr>
              <a:r>
                <a:rPr lang="en-US"/>
                <a:t>R</a:t>
              </a:r>
              <a:endParaRPr/>
            </a:p>
          </p:txBody>
        </p:sp>
        <p:sp>
          <p:nvSpPr>
            <p:cNvPr id="12" name="Chave Direita 24" hidden="0"/>
            <p:cNvSpPr/>
            <p:nvPr isPhoto="0" userDrawn="0"/>
          </p:nvSpPr>
          <p:spPr bwMode="auto">
            <a:xfrm rot="5400000">
              <a:off x="7708500" y="2908464"/>
              <a:ext cx="266700" cy="1485900"/>
            </a:xfrm>
            <a:prstGeom prst="rightBrace">
              <a:avLst>
                <a:gd name="adj1" fmla="val 9047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CaixaDeTexto 26" hidden="0"/>
            <p:cNvSpPr txBox="1">
              <a:spLocks noChangeArrowheads="1"/>
            </p:cNvSpPr>
            <p:nvPr isPhoto="0" userDrawn="0"/>
          </p:nvSpPr>
          <p:spPr bwMode="auto">
            <a:xfrm>
              <a:off x="7730725" y="3784764"/>
              <a:ext cx="312738" cy="369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>
                <a:defRPr/>
              </a:pPr>
              <a:r>
                <a:rPr lang="en-US"/>
                <a:t>L</a:t>
              </a:r>
              <a:endParaRPr/>
            </a:p>
          </p:txBody>
        </p:sp>
        <p:sp>
          <p:nvSpPr>
            <p:cNvPr id="14" name="CaixaDeTexto 54" hidden="0"/>
            <p:cNvSpPr txBox="1">
              <a:spLocks noAdjustHandles="1" noChangeArrowheads="1" noChangeAspect="1" noChangeShapeType="1" noEditPoints="1" noMove="1" noResize="1" noRot="1" noTextEdit="1"/>
            </p:cNvSpPr>
            <p:nvPr isPhoto="0" userDrawn="0"/>
          </p:nvSpPr>
          <p:spPr bwMode="auto">
            <a:xfrm>
              <a:off x="6954477" y="2048225"/>
              <a:ext cx="261546" cy="276999"/>
            </a:xfrm>
            <a:prstGeom prst="rect">
              <a:avLst/>
            </a:prstGeom>
            <a:blipFill>
              <a:blip r:embed="rId2"/>
              <a:srcRect l="9803" t="0" r="5882" b="14813"/>
              <a:stretch/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  <a:endParaRPr/>
            </a:p>
          </p:txBody>
        </p:sp>
        <p:sp>
          <p:nvSpPr>
            <p:cNvPr id="15" name="CaixaDeTexto 56" hidden="0"/>
            <p:cNvSpPr txBox="1">
              <a:spLocks noAdjustHandles="1" noChangeArrowheads="1" noChangeAspect="1" noChangeShapeType="1" noEditPoints="1" noMove="1" noResize="1" noRot="1" noTextEdit="1"/>
            </p:cNvSpPr>
            <p:nvPr isPhoto="0" userDrawn="0"/>
          </p:nvSpPr>
          <p:spPr bwMode="auto">
            <a:xfrm>
              <a:off x="8504531" y="2048224"/>
              <a:ext cx="280270" cy="276999"/>
            </a:xfrm>
            <a:prstGeom prst="rect">
              <a:avLst/>
            </a:prstGeom>
            <a:blipFill>
              <a:blip r:embed="rId3"/>
              <a:srcRect l="9615" t="0" r="1923" b="11537"/>
              <a:stretch/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  <a:endParaRPr/>
            </a:p>
          </p:txBody>
        </p:sp>
      </p:grpSp>
      <p:grpSp>
        <p:nvGrpSpPr>
          <p:cNvPr id="16" name="Group 4" hidden="0"/>
          <p:cNvGrpSpPr/>
          <p:nvPr isPhoto="0" userDrawn="0"/>
        </p:nvGrpSpPr>
        <p:grpSpPr bwMode="auto">
          <a:xfrm>
            <a:off x="3454401" y="3396692"/>
            <a:ext cx="3009900" cy="786429"/>
            <a:chOff x="3457575" y="4606925"/>
            <a:chExt cx="3009900" cy="786429"/>
          </a:xfrm>
        </p:grpSpPr>
        <p:sp>
          <p:nvSpPr>
            <p:cNvPr id="17" name="Retângulo 15" hidden="0"/>
            <p:cNvSpPr/>
            <p:nvPr isPhoto="0" userDrawn="0"/>
          </p:nvSpPr>
          <p:spPr bwMode="auto">
            <a:xfrm>
              <a:off x="3457575" y="4606925"/>
              <a:ext cx="3009900" cy="61436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CaixaDeTexto 19" hidden="0"/>
            <p:cNvSpPr txBox="1">
              <a:spLocks noAdjustHandles="1" noChangeArrowheads="1" noChangeAspect="1" noChangeShapeType="1" noEditPoints="1" noMove="1" noResize="1" noRot="1" noTextEdit="1"/>
            </p:cNvSpPr>
            <p:nvPr isPhoto="0" userDrawn="0"/>
          </p:nvSpPr>
          <p:spPr bwMode="auto">
            <a:xfrm>
              <a:off x="4047445" y="4643918"/>
              <a:ext cx="1794337" cy="749436"/>
            </a:xfrm>
            <a:prstGeom prst="rect">
              <a:avLst/>
            </a:prstGeom>
            <a:blipFill>
              <a:blip r:embed="rId4"/>
              <a:stretch/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  <a:endParaRPr/>
            </a:p>
          </p:txBody>
        </p:sp>
      </p:grpSp>
      <p:sp>
        <p:nvSpPr>
          <p:cNvPr id="19" name="CaixaDeTexto 21" hidden="0"/>
          <p:cNvSpPr txBox="1">
            <a:spLocks noChangeArrowheads="1"/>
          </p:cNvSpPr>
          <p:nvPr isPhoto="0" userDrawn="0"/>
        </p:nvSpPr>
        <p:spPr bwMode="auto">
          <a:xfrm>
            <a:off x="4691063" y="2763838"/>
            <a:ext cx="0" cy="5540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grpSp>
        <p:nvGrpSpPr>
          <p:cNvPr id="20" name="Group 3" hidden="0"/>
          <p:cNvGrpSpPr/>
          <p:nvPr isPhoto="0" userDrawn="0"/>
        </p:nvGrpSpPr>
        <p:grpSpPr bwMode="auto">
          <a:xfrm>
            <a:off x="2286907" y="4588022"/>
            <a:ext cx="4181476" cy="1126978"/>
            <a:chOff x="2286000" y="3103563"/>
            <a:chExt cx="4181476" cy="1126978"/>
          </a:xfrm>
        </p:grpSpPr>
        <p:sp>
          <p:nvSpPr>
            <p:cNvPr id="21" name="CaixaDeTexto 6" hidden="0"/>
            <p:cNvSpPr txBox="1">
              <a:spLocks noChangeArrowheads="1"/>
            </p:cNvSpPr>
            <p:nvPr isPhoto="0" userDrawn="0"/>
          </p:nvSpPr>
          <p:spPr bwMode="auto">
            <a:xfrm>
              <a:off x="2286000" y="3276600"/>
              <a:ext cx="1227138" cy="646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>
                <a:defRPr/>
              </a:pPr>
              <a:r>
                <a:rPr lang="en-US"/>
                <a:t>Robot speeds</a:t>
              </a:r>
              <a:endParaRPr/>
            </a:p>
          </p:txBody>
        </p:sp>
        <p:sp>
          <p:nvSpPr>
            <p:cNvPr id="22" name="Retângulo 58" hidden="0"/>
            <p:cNvSpPr/>
            <p:nvPr isPhoto="0" userDrawn="0"/>
          </p:nvSpPr>
          <p:spPr bwMode="auto">
            <a:xfrm>
              <a:off x="3455989" y="3103563"/>
              <a:ext cx="3011487" cy="9937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CaixaDeTexto 60" hidden="0"/>
            <p:cNvSpPr txBox="1">
              <a:spLocks noAdjustHandles="1" noChangeArrowheads="1" noChangeAspect="1" noChangeShapeType="1" noEditPoints="1" noMove="1" noResize="1" noRot="1" noTextEdit="1"/>
            </p:cNvSpPr>
            <p:nvPr isPhoto="0" userDrawn="0"/>
          </p:nvSpPr>
          <p:spPr bwMode="auto">
            <a:xfrm>
              <a:off x="3564372" y="3171420"/>
              <a:ext cx="2588081" cy="668837"/>
            </a:xfrm>
            <a:prstGeom prst="rect">
              <a:avLst/>
            </a:prstGeom>
            <a:blipFill>
              <a:blip r:embed="rId5"/>
              <a:srcRect l="2187" t="3508" r="5033" b="0"/>
              <a:stretch/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  <a:endParaRPr/>
            </a:p>
          </p:txBody>
        </p:sp>
        <p:sp>
          <p:nvSpPr>
            <p:cNvPr id="24" name="CaixaDeTexto 62" hidden="0"/>
            <p:cNvSpPr txBox="1">
              <a:spLocks noAdjustHandles="1" noChangeArrowheads="1" noChangeAspect="1" noChangeShapeType="1" noEditPoints="1" noMove="1" noResize="1" noRot="1" noTextEdit="1"/>
            </p:cNvSpPr>
            <p:nvPr isPhoto="0" userDrawn="0"/>
          </p:nvSpPr>
          <p:spPr bwMode="auto">
            <a:xfrm>
              <a:off x="3561195" y="3561704"/>
              <a:ext cx="2767809" cy="668837"/>
            </a:xfrm>
            <a:prstGeom prst="rect">
              <a:avLst/>
            </a:prstGeom>
            <a:blipFill>
              <a:blip r:embed="rId6"/>
              <a:srcRect l="2057" t="3508" r="4525" b="0"/>
              <a:stretch/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  <a:endParaRPr/>
            </a:p>
          </p:txBody>
        </p:sp>
      </p:grpSp>
      <p:sp>
        <p:nvSpPr>
          <p:cNvPr id="25" name="Retângulo 13" hidden="0"/>
          <p:cNvSpPr/>
          <p:nvPr isPhoto="0" userDrawn="0"/>
        </p:nvSpPr>
        <p:spPr bwMode="auto">
          <a:xfrm>
            <a:off x="3297222" y="1714227"/>
            <a:ext cx="3288434" cy="10162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S</m:t>
                      </m:r>
                      <m:r>
                        <m:rPr/>
                        <a:rPr lang="en-US" b="0" i="1">
                          <a:solidFill>
                            <a:schemeClr val="tx1"/>
                          </a:solidFill>
                          <a:latin typeface="Cambria Math"/>
                        </a:rPr>
                        <m:t>𝑝𝑒𝑒𝑑</m:t>
                      </m:r>
                      <m:r>
                        <m:rPr/>
                        <a:rPr lang="en-US" b="0" i="1">
                          <a:solidFill>
                            <a:schemeClr val="tx1"/>
                          </a:solidFill>
                          <a:latin typeface="Cambria Math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𝑃𝑈𝐿𝑆𝐸</m:t>
                          </m:r>
                          <m:r>
                            <m:rPr/>
                            <a:rPr lang="en-US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/>
                            <a:rPr lang="en-US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𝐶𝑂𝑈𝑁𝑇</m:t>
                          </m:r>
                        </m:num>
                        <m:den>
                          <m:r>
                            <m:rPr/>
                            <a:rPr lang="en-US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𝑃𝑃𝑅</m:t>
                          </m:r>
                        </m:den>
                      </m:f>
                      <m:r>
                        <m:rPr/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 .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/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m:rPr/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r>
              <a:rPr lang="en-US">
                <a:solidFill>
                  <a:schemeClr val="tx1"/>
                </a:solidFill>
              </a:rPr>
              <a:t>[rpm]</a:t>
            </a:r>
            <a:endParaRPr/>
          </a:p>
        </p:txBody>
      </p:sp>
      <p:pic>
        <p:nvPicPr>
          <p:cNvPr id="26" name="Picture 5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7737830" y="3888088"/>
            <a:ext cx="2853970" cy="2129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Content Placeholder 5" hidden="0"/>
          <p:cNvPicPr>
            <a:picLocks noChangeAspect="1" noGrp="1"/>
          </p:cNvPicPr>
          <p:nvPr isPhoto="0" userDrawn="0">
            <p:ph sz="quarter" idx="1" hasCustomPrompt="0"/>
          </p:nvPr>
        </p:nvPicPr>
        <p:blipFill>
          <a:blip r:embed="rId2"/>
          <a:stretch/>
        </p:blipFill>
        <p:spPr bwMode="auto">
          <a:xfrm>
            <a:off x="2765576" y="1341437"/>
            <a:ext cx="2620963" cy="2620963"/>
          </a:xfrm>
          <a:prstGeom prst="rect">
            <a:avLst/>
          </a:prstGeom>
        </p:spPr>
      </p:pic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sp>
        <p:nvSpPr>
          <p:cNvPr id="6" name="TextBox 10" hidden="0"/>
          <p:cNvSpPr txBox="1">
            <a:spLocks noChangeArrowheads="1"/>
          </p:cNvSpPr>
          <p:nvPr isPhoto="0" userDrawn="0"/>
        </p:nvSpPr>
        <p:spPr bwMode="auto">
          <a:xfrm>
            <a:off x="990600" y="4114800"/>
            <a:ext cx="10210800" cy="21236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Module Working Voltage: 4.5-5.5V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Launch tube current: &lt; 20mA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endParaRPr lang="en-US" sz="2400">
              <a:latin typeface="Times New Roman"/>
              <a:ea typeface="Malgun Gothic"/>
              <a:cs typeface="Iskoola Pota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solidFill>
                  <a:prstClr val="black"/>
                </a:solidFill>
                <a:latin typeface="Times New Roman"/>
                <a:ea typeface="Malgun Gothic"/>
                <a:cs typeface="Iskoola Pota"/>
              </a:rPr>
              <a:t>Data sheet</a:t>
            </a:r>
            <a:endParaRPr/>
          </a:p>
          <a:p>
            <a:pPr marL="1028700" lvl="1"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tabLst>
                <a:tab pos="284163" algn="l"/>
              </a:tabLst>
              <a:defRPr/>
            </a:pPr>
            <a:r>
              <a:rPr lang="en-US" sz="1600" u="sng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  <a:hlinkClick r:id="rId3" tooltip="https://mrelectrobot.com/wp-content/uploads/2021/09/HC-020K.pdf"/>
              </a:rPr>
              <a:t>HC-020K.pdf (mrelectrobot.com)</a:t>
            </a:r>
            <a:endParaRPr lang="en-US" sz="1600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Title 1" hidden="0"/>
          <p:cNvSpPr txBox="1"/>
          <p:nvPr isPhoto="0" userDrawn="0"/>
        </p:nvSpPr>
        <p:spPr bwMode="auto">
          <a:xfrm>
            <a:off x="609600" y="304800"/>
            <a:ext cx="11049000" cy="8104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>
              <a:defRPr/>
            </a:pPr>
            <a:r>
              <a:rPr lang="en-GB" sz="2600" b="1" i="1" u="sng"/>
              <a:t>HC-020K Double Speed Measuring Sensor Module with Photoelectric Encoders Kit</a:t>
            </a:r>
            <a:endParaRPr lang="en-US" sz="2600" b="1" i="1" u="sng"/>
          </a:p>
        </p:txBody>
      </p:sp>
      <p:pic>
        <p:nvPicPr>
          <p:cNvPr id="8" name="Picture 3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805463" y="1623863"/>
            <a:ext cx="4548337" cy="4548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anchor="ctr"/>
          <a:lstStyle/>
          <a:p>
            <a:pPr>
              <a:defRPr/>
            </a:pPr>
            <a:r>
              <a:rPr lang="en-US" sz="4000" b="1"/>
              <a:t>Problem in brief</a:t>
            </a:r>
            <a:endParaRPr/>
          </a:p>
        </p:txBody>
      </p:sp>
      <p:sp>
        <p:nvSpPr>
          <p:cNvPr id="5" name="TextBox 17" hidden="0"/>
          <p:cNvSpPr txBox="1">
            <a:spLocks noChangeArrowheads="1"/>
          </p:cNvSpPr>
          <p:nvPr isPhoto="0" userDrawn="0"/>
        </p:nvSpPr>
        <p:spPr bwMode="auto">
          <a:xfrm>
            <a:off x="1092200" y="1437650"/>
            <a:ext cx="9372600" cy="4201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 sz="2800">
                <a:latin typeface="Times New Roman"/>
                <a:ea typeface="Malgun Gothic"/>
                <a:cs typeface="Iskoola Pota"/>
              </a:rPr>
              <a:t>Without proper monitoring, waste can stagnate in our trash cans.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 sz="2800">
                <a:latin typeface="Times New Roman"/>
                <a:ea typeface="Malgun Gothic"/>
                <a:cs typeface="Iskoola Pota"/>
              </a:rPr>
              <a:t>A possible solution is to take out the trash frequently, but that may also be wasteful if the trash can is mostly empty.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 sz="2800">
                <a:latin typeface="Times New Roman"/>
                <a:ea typeface="Malgun Gothic"/>
                <a:cs typeface="Iskoola Pota"/>
              </a:rPr>
              <a:t>Likewise, different amounts of waste are generated day by day, so predicting exactly when to take out the trash becomes more difficult.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 sz="2800">
                <a:latin typeface="Times New Roman"/>
                <a:ea typeface="Malgun Gothic"/>
                <a:cs typeface="Iskoola Pota"/>
              </a:rPr>
              <a:t>This becomes even more difficult considering the number of trash cans in a workplace.</a:t>
            </a:r>
            <a:endParaRPr lang="en-US" sz="2800">
              <a:latin typeface="Calibri"/>
              <a:ea typeface="Malgun Gothic"/>
              <a:cs typeface="Iskoola Pota"/>
            </a:endParaRPr>
          </a:p>
        </p:txBody>
      </p:sp>
      <p:sp>
        <p:nvSpPr>
          <p:cNvPr id="6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205D4E5A-D8C9-479E-8B0D-43623E4AD9C3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Codes:</a:t>
            </a:r>
            <a:endParaRPr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09600" y="1803763"/>
          <a:ext cx="10972800" cy="450342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5486400"/>
                <a:gridCol w="5486400"/>
              </a:tblGrid>
              <a:tr h="4444637">
                <a:tc>
                  <a:txBody>
                    <a:bodyPr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 i="1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F_CPU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16000000UL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&lt;stdint.h&gt;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&lt;avr/delay.h&gt;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&lt;stdlib.h&gt;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&lt;avr/interrupt.h&gt;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&lt;avr/io.h&gt;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&lt;util/delay.h&gt;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"motor.h"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"buzzer.h"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volatile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uint16_t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countLeft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volatile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uint16_t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countRight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uint32_t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uint32_t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disRight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uint32_t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speedRight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uint32_t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speedLeft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Init_ticks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100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Time_Interval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0.01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PPR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20.0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R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6.5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WHEELCIRCUMFERENCE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40.84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GearRatio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73.6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EncoderInit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</a:rPr>
                        <a:t>void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</a:rPr>
                        <a:t> 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</a:rPr>
                        <a:t>init_system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();</a:t>
                      </a:r>
                      <a:endParaRPr/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endParaRPr lang="en-US" sz="1050" b="0">
                        <a:solidFill>
                          <a:srgbClr val="000000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main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endParaRPr lang="en-US" sz="12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init_system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12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</a:rPr>
                        <a:t>	</a:t>
                      </a: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while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(1){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1000){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500){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MOTOR_CW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10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380){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10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((500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-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)/10);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</a:t>
                      </a: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5){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	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MOTOR_CW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10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 Box 33" hidden="0"/>
          <p:cNvSpPr txBox="1"/>
          <p:nvPr isPhoto="0" userDrawn="0"/>
        </p:nvSpPr>
        <p:spPr bwMode="auto">
          <a:xfrm>
            <a:off x="609600" y="1264012"/>
            <a:ext cx="1295401" cy="387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>
                <a:latin typeface="Times New Roman"/>
                <a:ea typeface="Malgun Gothic"/>
                <a:cs typeface="Iskoola Pota"/>
              </a:rPr>
              <a:t>Main.c</a:t>
            </a:r>
            <a:endParaRPr lang="en-US" sz="1100">
              <a:latin typeface="Calibri"/>
              <a:ea typeface="Malgun Gothic"/>
              <a:cs typeface="Iskoola Pot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DEFA1-A0B2-4EBA-BA90-D07ECB3E7D27}" type="slidenum">
              <a:rPr lang="en-US"/>
              <a:t/>
            </a:fld>
            <a:endParaRPr lang="en-US"/>
          </a:p>
        </p:txBody>
      </p:sp>
      <p:graphicFrame>
        <p:nvGraphicFramePr>
          <p:cNvPr id="5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09600" y="136524"/>
          <a:ext cx="10972800" cy="617220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5486400"/>
                <a:gridCol w="5486400"/>
              </a:tblGrid>
              <a:tr h="6172200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(500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&amp;&amp;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580)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,0);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,150);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580)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,0);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,0);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//Start Moving Forward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MOTOR_CW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//Start Moving Forward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MOTOR_CW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,0);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,0);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buzzer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solidFill>
                          <a:srgbClr val="A31515"/>
                        </a:solidFill>
                        <a:latin typeface="Calibri"/>
                        <a:ea typeface="Malgun Gothic"/>
                        <a:cs typeface="Calibri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}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CheckEncoders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disRight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countRight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/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PPR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WHEELCIRCUMFERENCE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countLeft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/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PPR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WHEELCIRCUMFERENCE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speedRight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((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countRight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/(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Time_Interval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GearRatio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))/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PPR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)*60.0;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Speed equation</a:t>
                      </a:r>
                      <a:endParaRPr/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speedLeft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((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countLeft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/(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Time_Interval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GearRatio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))/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PPR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)*60.0;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countLeft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TCNT0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Init_ticks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Timer0_Start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TCNT0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Init_ticks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		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Load TCNT0, count for 10ms*/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TCCR0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CS02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CS00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Start timer0 with /1024 prescaler*/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sei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TIMSK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=(1&lt;&lt;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TOIE0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	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Enable Timer0 overflow interrupts */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ISR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TIMER0_OVF_vect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r>
                        <a:rPr lang="en-US" sz="950" b="0">
                          <a:solidFill>
                            <a:schemeClr val="lt1"/>
                          </a:solidFill>
                          <a:latin typeface="Calibri"/>
                          <a:ea typeface="Malgun Gothic"/>
                          <a:cs typeface="Iskoola Pota"/>
                        </a:rPr>
                        <a:t>    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//reading Encoders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CheckEncoders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ISR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INT0_vect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Interrupt Service Routine for INT0 to count each pulse from encoder */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countRight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ISR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INT1_vect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   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EX PIN ISR to count each pulse from encoder */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countLeft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/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9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init_system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   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//Initialize motor subsystem</a:t>
                      </a:r>
                      <a:endParaRPr lang="en-US" sz="950" b="0">
                        <a:solidFill>
                          <a:schemeClr val="lt1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MotorInit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EncoderInit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GICR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INT0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Enable INT0*/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MCUCR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ISC01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ISC00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GICR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INT1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Enable INT1*/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MCUCR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ISC11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1&lt;&lt;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ISC10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sei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Enable Global Interrupt */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Timer0_Start</a:t>
                      </a: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9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}</a:t>
                      </a:r>
                      <a:endParaRPr lang="en-US" sz="9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2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 flipH="0" flipV="0">
            <a:off x="560709" y="4865356"/>
            <a:ext cx="10804721" cy="1340571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When a voltage is applied across the two electrodes, the piezoelectric material  mechanically deforms due to the applied voltage.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599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2" algn="l"/>
              </a:tabLst>
              <a:defRPr/>
            </a:pP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This movement of the piezo disk  within the buzzer creates sound.</a:t>
            </a:r>
            <a:r>
              <a:rPr lang="en-US" sz="2000">
                <a:latin typeface="Arial"/>
                <a:ea typeface="Arial"/>
                <a:cs typeface="Arial"/>
              </a:rPr>
              <a:t>  </a:t>
            </a:r>
            <a:endParaRPr sz="2000">
              <a:latin typeface="Arial"/>
              <a:ea typeface="Arial"/>
              <a:cs typeface="Arial"/>
            </a:endParaRPr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sp>
        <p:nvSpPr>
          <p:cNvPr id="6" name="Title 1" hidden="0"/>
          <p:cNvSpPr txBox="1"/>
          <p:nvPr isPhoto="0" userDrawn="0"/>
        </p:nvSpPr>
        <p:spPr bwMode="auto">
          <a:xfrm>
            <a:off x="609600" y="429421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>
              <a:defRPr/>
            </a:pPr>
            <a:r>
              <a:rPr lang="en-US" sz="2800" b="1"/>
              <a:t>04. Piezoelectric Active Buzzer</a:t>
            </a:r>
            <a:endParaRPr/>
          </a:p>
        </p:txBody>
      </p:sp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755258" y="1510862"/>
            <a:ext cx="4413275" cy="2942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2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1447800" y="3994099"/>
            <a:ext cx="9296400" cy="2768600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Rated voltage – 6V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Operating voltage – 4-8V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Current(the MAX) – 30 mA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Diameter: 12mm Height: 9.5mm </a:t>
            </a:r>
            <a:endParaRPr lang="en-US" sz="2400">
              <a:latin typeface="Times New Roman"/>
              <a:ea typeface="Malgun Gothic"/>
              <a:cs typeface="Iskoola Pota"/>
            </a:endParaRPr>
          </a:p>
          <a:p>
            <a:pPr marL="457200" indent="-457200">
              <a:spcBef>
                <a:spcPts val="0"/>
              </a:spcBef>
              <a:spcAft>
                <a:spcPts val="599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2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Datasheet - </a:t>
            </a:r>
            <a:r>
              <a:rPr lang="en-US" sz="2400" u="sng">
                <a:latin typeface="Times New Roman"/>
                <a:ea typeface="Malgun Gothic"/>
                <a:cs typeface="Iskoola Pota"/>
                <a:hlinkClick r:id="rId2" tooltip="https://www.farnell.com/datasheets/2171929.pdf"/>
              </a:rPr>
              <a:t>https://www.farnell.com/datasheets/2171929.pdf</a:t>
            </a:r>
            <a:endParaRPr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Specifications:</a:t>
            </a:r>
            <a:endParaRPr/>
          </a:p>
        </p:txBody>
      </p:sp>
      <p:pic>
        <p:nvPicPr>
          <p:cNvPr id="7" name="Picture 3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455185" y="1232302"/>
            <a:ext cx="3281630" cy="2196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205D4E5A-D8C9-479E-8B0D-43623E4AD9C3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Codes:</a:t>
            </a:r>
            <a:endParaRPr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09600" y="2436957"/>
          <a:ext cx="3962400" cy="297180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3962400"/>
              </a:tblGrid>
              <a:tr h="2971800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#ifndef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BUZZER_H_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BUZZER_H_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buzzer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PIND6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</a:t>
                      </a:r>
                      <a:r>
                        <a:rPr lang="en-US" sz="10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//make b0 output pin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while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(1){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PIND6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//b0 1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~(1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PIND6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//b0 0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}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 Box 33" hidden="0"/>
          <p:cNvSpPr txBox="1"/>
          <p:nvPr isPhoto="0" userDrawn="0"/>
        </p:nvSpPr>
        <p:spPr bwMode="auto">
          <a:xfrm>
            <a:off x="609600" y="1676400"/>
            <a:ext cx="1168400" cy="387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>
                <a:latin typeface="Times New Roman"/>
                <a:ea typeface="Malgun Gothic"/>
                <a:cs typeface="Iskoola Pota"/>
              </a:rPr>
              <a:t>Buzzer.h</a:t>
            </a:r>
            <a:endParaRPr lang="en-US" sz="1100">
              <a:latin typeface="Calibri"/>
              <a:ea typeface="Malgun Gothic"/>
              <a:cs typeface="Iskoola Pot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Circuit Diagram:</a:t>
            </a:r>
            <a:endParaRPr/>
          </a:p>
        </p:txBody>
      </p:sp>
      <p:pic>
        <p:nvPicPr>
          <p:cNvPr id="6" name="Content Placeholder 3" hidden="0"/>
          <p:cNvPicPr>
            <a:picLocks noChangeAspect="1" noGrp="1"/>
          </p:cNvPicPr>
          <p:nvPr isPhoto="0" userDrawn="0">
            <p:ph sz="quarter" idx="1" hasCustomPrompt="0"/>
          </p:nvPr>
        </p:nvPicPr>
        <p:blipFill>
          <a:blip r:embed="rId2"/>
          <a:stretch/>
        </p:blipFill>
        <p:spPr bwMode="auto">
          <a:xfrm>
            <a:off x="2137833" y="1143000"/>
            <a:ext cx="7473772" cy="5254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pic>
        <p:nvPicPr>
          <p:cNvPr id="6" name="Picture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905000" y="1158875"/>
            <a:ext cx="4097389" cy="5181600"/>
          </a:xfrm>
          <a:prstGeom prst="rect">
            <a:avLst/>
          </a:prstGeom>
        </p:spPr>
      </p:pic>
      <p:pic>
        <p:nvPicPr>
          <p:cNvPr id="7" name="Picture 4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400800" y="1143000"/>
            <a:ext cx="4139226" cy="519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pic>
        <p:nvPicPr>
          <p:cNvPr id="6" name="Picture 7" descr="Diagram, schematic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000500" y="1236470"/>
            <a:ext cx="4191000" cy="5026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anchor="ctr"/>
          <a:lstStyle/>
          <a:p>
            <a:pPr>
              <a:defRPr/>
            </a:pPr>
            <a:r>
              <a:rPr lang="en-US" sz="4000" b="1"/>
              <a:t>204084T_Jayasekara J.P.I.A.</a:t>
            </a:r>
            <a:endParaRPr/>
          </a:p>
        </p:txBody>
      </p:sp>
      <p:sp>
        <p:nvSpPr>
          <p:cNvPr id="5" name="TextBox 17" hidden="0"/>
          <p:cNvSpPr txBox="1">
            <a:spLocks noChangeArrowheads="1"/>
          </p:cNvSpPr>
          <p:nvPr isPhoto="0" userDrawn="0"/>
        </p:nvSpPr>
        <p:spPr bwMode="auto">
          <a:xfrm>
            <a:off x="1092200" y="1295400"/>
            <a:ext cx="9372600" cy="55597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01. PIR Sensor</a:t>
            </a:r>
            <a:endParaRPr lang="en-US" sz="1600">
              <a:latin typeface="Calibri"/>
              <a:ea typeface="Malgun Gothic"/>
              <a:cs typeface="Iskoola Pot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/>
              <a:buChar char=""/>
              <a:defRPr/>
            </a:pPr>
            <a:r>
              <a:rPr lang="en-US" sz="20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Detect hand movements for lids opening process.</a:t>
            </a:r>
            <a:endParaRPr/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02. Robot Navigation Part</a:t>
            </a:r>
            <a:endParaRPr/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03. 3D Modeling</a:t>
            </a:r>
            <a:endParaRPr lang="en-US" sz="1600">
              <a:latin typeface="Calibri"/>
              <a:ea typeface="Malgun Gothic"/>
              <a:cs typeface="Iskoola Pot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/>
              <a:buChar char=""/>
              <a:defRPr/>
            </a:pPr>
            <a:r>
              <a:rPr lang="en-US" sz="20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Created the 3D diagram of the Trash Robot by using Blender Software.</a:t>
            </a:r>
            <a:endParaRPr lang="en-US" sz="1600">
              <a:latin typeface="Calibri"/>
              <a:ea typeface="Malgun Gothic"/>
              <a:cs typeface="Iskoola Pota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04. PCB Design.</a:t>
            </a:r>
            <a:endParaRPr/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  <a:defRPr/>
            </a:pPr>
            <a:endParaRPr lang="en-US" sz="2400">
              <a:latin typeface="Times New Roman"/>
              <a:ea typeface="Batang"/>
              <a:cs typeface="Iskoola Pota"/>
            </a:endParaRPr>
          </a:p>
          <a:p>
            <a: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q"/>
              <a:defRPr/>
            </a:pPr>
            <a:r>
              <a:rPr lang="en-US" sz="2000">
                <a:latin typeface="Times New Roman"/>
                <a:ea typeface="Batang"/>
                <a:cs typeface="Iskoola Pota"/>
              </a:rPr>
              <a:t>Helped to prepare the project proposal, report and presentation.</a:t>
            </a:r>
            <a:endParaRPr lang="en-US" sz="2000">
              <a:latin typeface="Calibri"/>
              <a:ea typeface="Malgun Gothic"/>
              <a:cs typeface="Iskoola Pota"/>
            </a:endParaRPr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q"/>
              <a:defRPr/>
            </a:pPr>
            <a:r>
              <a:rPr lang="en-US" sz="2000">
                <a:latin typeface="Times New Roman"/>
                <a:ea typeface="Batang"/>
                <a:cs typeface="Iskoola Pota"/>
              </a:rPr>
              <a:t>Helped to integrate the full code and finalized the circuit diagram.</a:t>
            </a:r>
            <a:endParaRPr lang="en-US" sz="2000">
              <a:latin typeface="Calibri"/>
              <a:ea typeface="Malgun Gothic"/>
              <a:cs typeface="Iskoola Pota"/>
            </a:endParaRPr>
          </a:p>
          <a:p>
            <a: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q"/>
              <a:defRPr/>
            </a:pPr>
            <a:r>
              <a:rPr lang="en-US" sz="2000">
                <a:latin typeface="Times New Roman"/>
                <a:ea typeface="Batang"/>
                <a:cs typeface="Iskoola Pota"/>
              </a:rPr>
              <a:t>Helped team members to design the individual PCB parts. </a:t>
            </a:r>
            <a:endParaRPr/>
          </a:p>
          <a:p>
            <a:pPr marL="342900" marR="0" lvl="0" indent="-342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q"/>
              <a:defRPr/>
            </a:pPr>
            <a:endParaRPr lang="en-US" sz="1600">
              <a:solidFill>
                <a:schemeClr val="tx1"/>
              </a:solidFill>
              <a:latin typeface="Calibri"/>
              <a:ea typeface="Malgun Gothic"/>
              <a:cs typeface="Iskoola Pota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sz="2400">
              <a:solidFill>
                <a:schemeClr val="tx1"/>
              </a:solidFill>
              <a:latin typeface="Times New Roman"/>
              <a:ea typeface="Batang"/>
              <a:cs typeface="Iskoola Pota"/>
            </a:endParaRPr>
          </a:p>
        </p:txBody>
      </p:sp>
      <p:sp>
        <p:nvSpPr>
          <p:cNvPr id="6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01. PIR Sensor</a:t>
            </a:r>
            <a:endParaRPr/>
          </a:p>
        </p:txBody>
      </p:sp>
      <p:grpSp>
        <p:nvGrpSpPr>
          <p:cNvPr id="6" name="Group 1" hidden="0"/>
          <p:cNvGrpSpPr/>
          <p:nvPr isPhoto="0" userDrawn="0"/>
        </p:nvGrpSpPr>
        <p:grpSpPr bwMode="auto">
          <a:xfrm>
            <a:off x="783288" y="1267737"/>
            <a:ext cx="10625424" cy="4842550"/>
            <a:chOff x="783288" y="1267737"/>
            <a:chExt cx="10625424" cy="4842550"/>
          </a:xfrm>
        </p:grpSpPr>
        <p:pic>
          <p:nvPicPr>
            <p:cNvPr id="7" name="Picture 14" hidden="0"/>
            <p:cNvPicPr>
              <a:picLocks noChangeAspect="1"/>
            </p:cNvPicPr>
            <p:nvPr isPhoto="0" userDrawn="0"/>
          </p:nvPicPr>
          <p:blipFill>
            <a:blip r:embed="rId2"/>
            <a:srcRect l="0" t="14067" r="0" b="9061"/>
            <a:stretch/>
          </p:blipFill>
          <p:spPr bwMode="auto">
            <a:xfrm>
              <a:off x="783288" y="2314664"/>
              <a:ext cx="4937617" cy="3795623"/>
            </a:xfrm>
            <a:prstGeom prst="rect">
              <a:avLst/>
            </a:prstGeom>
          </p:spPr>
        </p:pic>
        <p:pic>
          <p:nvPicPr>
            <p:cNvPr id="8" name="Picture 18" hidden="0"/>
            <p:cNvPicPr>
              <a:picLocks noChangeAspect="1"/>
            </p:cNvPicPr>
            <p:nvPr isPhoto="0" userDrawn="0"/>
          </p:nvPicPr>
          <p:blipFill>
            <a:blip r:embed="rId3"/>
            <a:srcRect l="0" t="9532" r="0" b="6543"/>
            <a:stretch/>
          </p:blipFill>
          <p:spPr bwMode="auto">
            <a:xfrm>
              <a:off x="7558581" y="2879081"/>
              <a:ext cx="3850131" cy="3231205"/>
            </a:xfrm>
            <a:prstGeom prst="rect">
              <a:avLst/>
            </a:prstGeom>
          </p:spPr>
        </p:pic>
        <p:pic>
          <p:nvPicPr>
            <p:cNvPr id="9" name="Picture 20" hidden="0"/>
            <p:cNvPicPr>
              <a:picLocks noChangeAspect="1"/>
            </p:cNvPicPr>
            <p:nvPr isPhoto="0" userDrawn="0"/>
          </p:nvPicPr>
          <p:blipFill>
            <a:blip r:embed="rId4"/>
            <a:srcRect l="0" t="12784" r="0" b="6914"/>
            <a:stretch/>
          </p:blipFill>
          <p:spPr bwMode="auto">
            <a:xfrm>
              <a:off x="4708314" y="1267737"/>
              <a:ext cx="2989926" cy="24009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anchor="ctr"/>
          <a:lstStyle/>
          <a:p>
            <a:pPr>
              <a:defRPr/>
            </a:pPr>
            <a:r>
              <a:rPr lang="en-US" sz="4000" b="1"/>
              <a:t>Aim &amp; Objectives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941915" y="1219200"/>
            <a:ext cx="10308167" cy="4921249"/>
          </a:xfrm>
        </p:spPr>
        <p:txBody>
          <a:bodyPr/>
          <a:lstStyle/>
          <a:p>
            <a:pPr>
              <a:buFont typeface="Wingdings 3"/>
              <a:buNone/>
              <a:defRPr/>
            </a:pPr>
            <a:r>
              <a:rPr lang="en-US" sz="3200" b="1" u="sng"/>
              <a:t>Aim: </a:t>
            </a:r>
            <a:endParaRPr/>
          </a:p>
          <a:p>
            <a:pPr lvl="1"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GB" sz="2600">
                <a:solidFill>
                  <a:schemeClr val="tx1"/>
                </a:solidFill>
                <a:latin typeface="Times New Roman"/>
                <a:cs typeface="Times New Roman"/>
              </a:rPr>
              <a:t>Design and develop a robot to improve the trash management process in IT companies</a:t>
            </a:r>
            <a:r>
              <a:rPr lang="en-US" sz="260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/>
          </a:p>
          <a:p>
            <a:pPr>
              <a:buFont typeface="Wingdings 3"/>
              <a:buNone/>
              <a:defRPr/>
            </a:pPr>
            <a:endParaRPr lang="en-US">
              <a:latin typeface="Arial"/>
              <a:cs typeface="Arial"/>
            </a:endParaRPr>
          </a:p>
          <a:p>
            <a:pPr>
              <a:buFont typeface="Wingdings 3"/>
              <a:buNone/>
              <a:defRPr/>
            </a:pPr>
            <a:r>
              <a:rPr lang="en-US" sz="3200" b="1" u="sng"/>
              <a:t>Objectives:</a:t>
            </a:r>
            <a:endParaRPr/>
          </a:p>
          <a:p>
            <a:pPr lvl="1"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GB" sz="2600">
                <a:solidFill>
                  <a:schemeClr val="tx1"/>
                </a:solidFill>
                <a:latin typeface="Times New Roman"/>
                <a:cs typeface="Times New Roman"/>
              </a:rPr>
              <a:t>To collect trash automatically in workplaces by going predefined route</a:t>
            </a:r>
            <a:endParaRPr/>
          </a:p>
          <a:p>
            <a:pPr lvl="1"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GB" sz="2600">
                <a:solidFill>
                  <a:schemeClr val="tx1"/>
                </a:solidFill>
                <a:latin typeface="Times New Roman"/>
                <a:cs typeface="Times New Roman"/>
              </a:rPr>
              <a:t>To sort trash by separating polythene and papers</a:t>
            </a:r>
            <a:endParaRPr/>
          </a:p>
          <a:p>
            <a:pPr lvl="1"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GB" sz="2600">
                <a:solidFill>
                  <a:schemeClr val="tx1"/>
                </a:solidFill>
                <a:latin typeface="Times New Roman"/>
                <a:cs typeface="Times New Roman"/>
              </a:rPr>
              <a:t>To collect trash inside office rooms by sending a message to the person inside the room.</a:t>
            </a:r>
            <a:endParaRPr/>
          </a:p>
          <a:p>
            <a:pPr lvl="1"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GB" sz="2600">
                <a:solidFill>
                  <a:schemeClr val="tx1"/>
                </a:solidFill>
                <a:latin typeface="Times New Roman"/>
                <a:cs typeface="Times New Roman"/>
              </a:rPr>
              <a:t>To notify refuse collector by measuring the trash level</a:t>
            </a:r>
            <a:endParaRPr/>
          </a:p>
        </p:txBody>
      </p:sp>
      <p:sp>
        <p:nvSpPr>
          <p:cNvPr id="6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14DDF862-AC6B-4342-9C97-83CF005B542D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66B54DB-7F7D-4739-9572-19CAAEABBF00}" type="slidenum">
              <a:rPr lang="en-US"/>
              <a:t/>
            </a:fld>
            <a:endParaRPr lang="en-US"/>
          </a:p>
        </p:txBody>
      </p:sp>
      <p:pic>
        <p:nvPicPr>
          <p:cNvPr id="5" name="Picture 4" descr="Diagram, schematic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rcRect l="10525" t="15417" r="13489" b="7251"/>
          <a:stretch/>
        </p:blipFill>
        <p:spPr bwMode="auto">
          <a:xfrm>
            <a:off x="1000477" y="335280"/>
            <a:ext cx="10191045" cy="5833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17" hidden="0"/>
          <p:cNvSpPr txBox="1">
            <a:spLocks noChangeArrowheads="1"/>
          </p:cNvSpPr>
          <p:nvPr isPhoto="0" userDrawn="0"/>
        </p:nvSpPr>
        <p:spPr bwMode="auto">
          <a:xfrm>
            <a:off x="1301764" y="1524000"/>
            <a:ext cx="9778612" cy="43088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Maximum Voltage: 20 V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Maximum Current: 65 mA</a:t>
            </a:r>
            <a:endParaRPr/>
          </a:p>
          <a:p>
            <a:pPr marR="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None/>
              <a:defRPr/>
            </a:pPr>
            <a:endParaRPr lang="en-US">
              <a:latin typeface="Times New Roman"/>
              <a:ea typeface="Malgun Gothic"/>
              <a:cs typeface="Iskoola Pota"/>
            </a:endParaRPr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Operating voltage range (DC): 4.5 V - 20 V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Quiescent current: &lt;50</a:t>
            </a:r>
            <a:r>
              <a:rPr lang="en-US" b="0" i="0">
                <a:latin typeface="Poppins"/>
              </a:rPr>
              <a:t>µ</a:t>
            </a:r>
            <a:r>
              <a:rPr lang="en-US">
                <a:latin typeface="Times New Roman"/>
                <a:ea typeface="Malgun Gothic"/>
                <a:cs typeface="Iskoola Pota"/>
              </a:rPr>
              <a:t>A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Level output (TTL output): High - 3.3 V / Low - 0 V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Sensitivity range: Up to 6 meters - 110</a:t>
            </a:r>
            <a:r>
              <a:rPr lang="en-US"/>
              <a:t>°</a:t>
            </a:r>
            <a:r>
              <a:rPr lang="en-US">
                <a:latin typeface="Times New Roman"/>
                <a:ea typeface="Malgun Gothic"/>
                <a:cs typeface="Iskoola Pota"/>
              </a:rPr>
              <a:t> x 70</a:t>
            </a:r>
            <a:r>
              <a:rPr lang="en-US"/>
              <a:t>°</a:t>
            </a:r>
            <a:r>
              <a:rPr lang="en-US">
                <a:latin typeface="Times New Roman"/>
                <a:ea typeface="Malgun Gothic"/>
                <a:cs typeface="Iskoola Pota"/>
              </a:rPr>
              <a:t> detection range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Delay time: 3s to 5min (adjustable)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Block time: 2.5s (default)</a:t>
            </a:r>
            <a:endParaRPr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Specifications: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hidden="0"/>
          <p:cNvCxnSpPr>
            <a:cxnSpLocks/>
          </p:cNvCxnSpPr>
          <p:nvPr isPhoto="0" userDrawn="0"/>
        </p:nvCxnSpPr>
        <p:spPr bwMode="auto">
          <a:xfrm>
            <a:off x="609600" y="1143000"/>
            <a:ext cx="1109186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 hidden="0"/>
          <p:cNvSpPr txBox="1">
            <a:spLocks noChangeArrowheads="1"/>
          </p:cNvSpPr>
          <p:nvPr isPhoto="0" userDrawn="0"/>
        </p:nvSpPr>
        <p:spPr bwMode="auto">
          <a:xfrm>
            <a:off x="1143000" y="609600"/>
            <a:ext cx="10319016" cy="36625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Trigger methods: L - disable repeat trigger, H - enable repeat trigger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Operation temperature: -15</a:t>
            </a:r>
            <a:r>
              <a:rPr lang="en-US"/>
              <a:t>°</a:t>
            </a:r>
            <a:r>
              <a:rPr lang="en-US">
                <a:latin typeface="Times New Roman"/>
                <a:ea typeface="Malgun Gothic"/>
                <a:cs typeface="Iskoola Pota"/>
              </a:rPr>
              <a:t>C to +70</a:t>
            </a:r>
            <a:r>
              <a:rPr lang="en-US"/>
              <a:t>°</a:t>
            </a:r>
            <a:r>
              <a:rPr lang="en-US">
                <a:latin typeface="Times New Roman"/>
                <a:ea typeface="Malgun Gothic"/>
                <a:cs typeface="Iskoola Pota"/>
              </a:rPr>
              <a:t>C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Lens size: Diameter - 23mm (default)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Board dimensions: 32mm x 24mm</a:t>
            </a:r>
            <a:endParaRPr/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None/>
              <a:defRPr/>
            </a:pPr>
            <a:endParaRPr lang="en-US" sz="2600">
              <a:solidFill>
                <a:schemeClr val="tx1"/>
              </a:solidFill>
              <a:latin typeface="Times New Roman"/>
              <a:ea typeface="Malgun Gothic"/>
              <a:cs typeface="Iskoola Pota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Datasheet</a:t>
            </a:r>
            <a:endParaRPr/>
          </a:p>
          <a:p>
            <a:pPr marL="1028700" lvl="1">
              <a:spcBef>
                <a:spcPts val="0"/>
              </a:spcBef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GB" u="sng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  <a:hlinkClick r:id="rId2" tooltip="https://dms.uom.lk/apps/files/?dir=/Final%20Evaluation_Group%2018/Datasheets&amp;fileid=21431680"/>
              </a:rPr>
              <a:t>Datasheets - Files - Document Management System- University of Moratuwa (uom.lk)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Working Principle:</a:t>
            </a:r>
            <a:endParaRPr/>
          </a:p>
        </p:txBody>
      </p:sp>
      <p:grpSp>
        <p:nvGrpSpPr>
          <p:cNvPr id="6" name="Group 1" hidden="0"/>
          <p:cNvGrpSpPr/>
          <p:nvPr isPhoto="0" userDrawn="0"/>
        </p:nvGrpSpPr>
        <p:grpSpPr bwMode="auto">
          <a:xfrm>
            <a:off x="670180" y="2144586"/>
            <a:ext cx="10851639" cy="3195430"/>
            <a:chOff x="730761" y="1987441"/>
            <a:chExt cx="10851639" cy="3195430"/>
          </a:xfrm>
        </p:grpSpPr>
        <p:pic>
          <p:nvPicPr>
            <p:cNvPr id="7" name="Picture 2" descr="PIR Single Trigger Mode" hidden="0"/>
            <p:cNvPicPr>
              <a:picLocks noChangeAspect="1" noChangeArrowheads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730761" y="1987441"/>
              <a:ext cx="5272258" cy="2451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rotWithShape="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8" name="Picture 2" descr="PIR Repeat Trigger Mode" hidden="0"/>
            <p:cNvPicPr>
              <a:picLocks noChangeAspect="1" noChangeArrowheads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6188982" y="1987441"/>
              <a:ext cx="5174881" cy="2451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rotWithShape="0" algn="tl">
                <a:srgbClr val="000000">
                  <a:alpha val="40000"/>
                </a:srgbClr>
              </a:outerShdw>
            </a:effectLst>
          </p:spPr>
        </p:pic>
        <p:sp>
          <p:nvSpPr>
            <p:cNvPr id="9" name="TextBox 2" hidden="0"/>
            <p:cNvSpPr txBox="1"/>
            <p:nvPr isPhoto="0" userDrawn="0"/>
          </p:nvSpPr>
          <p:spPr bwMode="auto">
            <a:xfrm>
              <a:off x="1418575" y="4813539"/>
              <a:ext cx="4770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i="1">
                  <a:latin typeface="Times New Roman"/>
                  <a:cs typeface="Times New Roman"/>
                </a:rPr>
                <a:t>Single Trigger Mode Timing Diagram</a:t>
              </a:r>
              <a:endParaRPr/>
            </a:p>
          </p:txBody>
        </p:sp>
        <p:sp>
          <p:nvSpPr>
            <p:cNvPr id="10" name="TextBox 7" hidden="0"/>
            <p:cNvSpPr txBox="1"/>
            <p:nvPr isPhoto="0" userDrawn="0"/>
          </p:nvSpPr>
          <p:spPr bwMode="auto">
            <a:xfrm>
              <a:off x="6811993" y="4813539"/>
              <a:ext cx="4770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i="1">
                  <a:latin typeface="Times New Roman"/>
                  <a:cs typeface="Times New Roman"/>
                </a:rPr>
                <a:t>Repeat Trigger Mode Timing Diagram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106ADFA7-35DA-4D7F-913D-506C6D269E51}" type="slidenum">
              <a:rPr lang="en-US"/>
              <a:t/>
            </a:fld>
            <a:endParaRPr lang="en-US"/>
          </a:p>
        </p:txBody>
      </p:sp>
      <p:grpSp>
        <p:nvGrpSpPr>
          <p:cNvPr id="5" name="Group 10" hidden="0"/>
          <p:cNvGrpSpPr/>
          <p:nvPr isPhoto="0" userDrawn="0"/>
        </p:nvGrpSpPr>
        <p:grpSpPr bwMode="auto">
          <a:xfrm>
            <a:off x="609600" y="1768475"/>
            <a:ext cx="11070164" cy="3962400"/>
            <a:chOff x="491706" y="1734724"/>
            <a:chExt cx="11070164" cy="3962400"/>
          </a:xfrm>
        </p:grpSpPr>
        <p:pic>
          <p:nvPicPr>
            <p:cNvPr id="6" name="Picture 2" descr="PIR Sensor Slots Output" hidden="0"/>
            <p:cNvPicPr>
              <a:picLocks noChangeAspect="1" noChangeArrowheads="1"/>
            </p:cNvPicPr>
            <p:nvPr isPhoto="0" userDrawn="0"/>
          </p:nvPicPr>
          <p:blipFill>
            <a:blip r:embed="rId2"/>
            <a:srcRect l="0" t="0" r="3766" b="0"/>
            <a:stretch/>
          </p:blipFill>
          <p:spPr bwMode="auto">
            <a:xfrm>
              <a:off x="6978767" y="1734724"/>
              <a:ext cx="4583103" cy="3962400"/>
            </a:xfrm>
            <a:prstGeom prst="rect">
              <a:avLst/>
            </a:prstGeom>
            <a:noFill/>
          </p:spPr>
        </p:pic>
        <p:pic>
          <p:nvPicPr>
            <p:cNvPr id="7" name="Picture 4" descr="PIR Sensing " hidden="0"/>
            <p:cNvPicPr>
              <a:picLocks noChangeAspect="1" noChangeArrowheads="1"/>
            </p:cNvPicPr>
            <p:nvPr isPhoto="0" userDrawn="0"/>
          </p:nvPicPr>
          <p:blipFill>
            <a:blip r:embed="rId3"/>
            <a:srcRect l="3817" t="0" r="2477" b="0"/>
            <a:stretch/>
          </p:blipFill>
          <p:spPr bwMode="auto">
            <a:xfrm>
              <a:off x="491706" y="2491962"/>
              <a:ext cx="6435305" cy="2447925"/>
            </a:xfrm>
            <a:prstGeom prst="rect">
              <a:avLst/>
            </a:prstGeom>
            <a:noFill/>
          </p:spPr>
        </p:pic>
        <p:sp>
          <p:nvSpPr>
            <p:cNvPr id="8" name="Arrow: Right 5" hidden="0"/>
            <p:cNvSpPr/>
            <p:nvPr isPhoto="0" userDrawn="0"/>
          </p:nvSpPr>
          <p:spPr bwMode="auto">
            <a:xfrm>
              <a:off x="6219643" y="3674852"/>
              <a:ext cx="828135" cy="396815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" name="Title 1" hidden="0"/>
          <p:cNvSpPr txBox="1"/>
          <p:nvPr isPhoto="0" userDrawn="0"/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>
              <a:defRPr/>
            </a:pPr>
            <a:r>
              <a:rPr lang="en-GB" sz="2600" b="1" i="1" u="sng"/>
              <a:t>Differential changes between two slots</a:t>
            </a:r>
            <a:r>
              <a:rPr lang="en-US" sz="2600" b="1" i="1" u="sng"/>
              <a:t>: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Circuit Diagrams:</a:t>
            </a:r>
            <a:endParaRPr/>
          </a:p>
        </p:txBody>
      </p:sp>
      <p:pic>
        <p:nvPicPr>
          <p:cNvPr id="6" name="Picture 7" descr="Diagram, schematic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466165" y="1219133"/>
            <a:ext cx="7259670" cy="5105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grpSp>
        <p:nvGrpSpPr>
          <p:cNvPr id="6" name="Group 2" hidden="0"/>
          <p:cNvGrpSpPr/>
          <p:nvPr isPhoto="0" userDrawn="0"/>
        </p:nvGrpSpPr>
        <p:grpSpPr bwMode="auto">
          <a:xfrm>
            <a:off x="609600" y="1295400"/>
            <a:ext cx="10972800" cy="4898702"/>
            <a:chOff x="609600" y="1295400"/>
            <a:chExt cx="10972800" cy="4898702"/>
          </a:xfrm>
        </p:grpSpPr>
        <p:pic>
          <p:nvPicPr>
            <p:cNvPr id="7" name="Picture 4" hidden="0"/>
            <p:cNvPicPr>
              <a:picLocks noChangeAspect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609600" y="1295400"/>
              <a:ext cx="5334000" cy="2756662"/>
            </a:xfrm>
            <a:prstGeom prst="rect">
              <a:avLst/>
            </a:prstGeom>
            <a:noFill/>
          </p:spPr>
        </p:pic>
        <p:pic>
          <p:nvPicPr>
            <p:cNvPr id="8" name="Picture 5" hidden="0"/>
            <p:cNvPicPr>
              <a:picLocks noChangeAspect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6248401" y="3327032"/>
              <a:ext cx="5333999" cy="286707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pic>
        <p:nvPicPr>
          <p:cNvPr id="6" name="Picture 7" descr="A screenshot of a computer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rcRect l="6647" t="13295" r="17738" b="8706"/>
          <a:stretch/>
        </p:blipFill>
        <p:spPr bwMode="auto">
          <a:xfrm>
            <a:off x="1866900" y="1295400"/>
            <a:ext cx="8458200" cy="490748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Code:</a:t>
            </a:r>
            <a:endParaRPr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3291416" y="1258661"/>
          <a:ext cx="5609167" cy="495300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5609167"/>
              </a:tblGrid>
              <a:tr h="3886199">
                <a:tc>
                  <a:txBody>
                    <a:bodyPr/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&lt;avr/io.h&gt;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 i="1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F_CPU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16000000UL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main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 {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DDRB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DDRB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(1&lt;&lt;3);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//Make PB3 as output pin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(1&lt;&lt;7);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//Make PD7 as output pin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DDRA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DDRA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(~(1&lt;&lt;4));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//Make PA4 as input pin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DDRA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DDRA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(~(1&lt;&lt;5));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//Make PA5 as input pin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while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 {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PINA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(1&lt;&lt;4)){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(1&lt;&lt;3);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(~(1&lt;&lt;3));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PINA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(1&lt;&lt;5)){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(1&lt;&lt;7);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(~(1&lt;&lt;7));}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114300" marR="114300" marT="0" marB="0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02. Robot Navigation</a:t>
            </a:r>
            <a:endParaRPr/>
          </a:p>
        </p:txBody>
      </p:sp>
      <p:sp>
        <p:nvSpPr>
          <p:cNvPr id="6" name="TextBox 17" hidden="0"/>
          <p:cNvSpPr txBox="1">
            <a:spLocks noChangeArrowheads="1"/>
          </p:cNvSpPr>
          <p:nvPr isPhoto="0" userDrawn="0"/>
        </p:nvSpPr>
        <p:spPr bwMode="auto">
          <a:xfrm>
            <a:off x="1086223" y="1400246"/>
            <a:ext cx="10388599" cy="35346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/>
              <a:buChar char="Ø"/>
              <a:defRPr/>
            </a:pPr>
            <a:r>
              <a:rPr lang="en-US" sz="28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A* search algorithm. (Previous method)</a:t>
            </a:r>
            <a:endParaRPr lang="en-US" sz="2400">
              <a:latin typeface="Times New Roman"/>
              <a:ea typeface="Batang"/>
              <a:cs typeface="Iskoola Pota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/>
              <a:buChar char="§"/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Finding the lowest cost path between starting node and ending node of the given map.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	</a:t>
            </a:r>
            <a:endParaRPr lang="en-US" sz="2800">
              <a:latin typeface="Times New Roman"/>
              <a:ea typeface="Batang"/>
              <a:cs typeface="Iskoola Pot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/>
              <a:buChar char="Ø"/>
              <a:defRPr/>
            </a:pPr>
            <a:r>
              <a:rPr lang="en-US" sz="2800">
                <a:latin typeface="Times New Roman"/>
                <a:ea typeface="Batang"/>
                <a:cs typeface="Iskoola Pota"/>
              </a:rPr>
              <a:t>Path given by using Wheel Encoder. (Present method)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	</a:t>
            </a:r>
            <a:endParaRPr lang="en-US" sz="2400">
              <a:solidFill>
                <a:schemeClr val="tx1"/>
              </a:solidFill>
              <a:latin typeface="Times New Roman"/>
              <a:ea typeface="Batang"/>
              <a:cs typeface="Iskoola Pot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034B3B-B7B9-49CA-A220-218B97D8E36D}" type="slidenum">
              <a:rPr lang="en-US">
                <a:solidFill>
                  <a:srgbClr val="17406D"/>
                </a:solidFill>
                <a:latin typeface="Gill Sans MT"/>
              </a:rPr>
              <a:t/>
            </a:fld>
            <a:endParaRPr lang="en-US">
              <a:solidFill>
                <a:srgbClr val="17406D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381000"/>
            <a:ext cx="8229600" cy="735013"/>
          </a:xfrm>
        </p:spPr>
        <p:txBody>
          <a:bodyPr anchor="ctr"/>
          <a:lstStyle/>
          <a:p>
            <a:pPr>
              <a:defRPr/>
            </a:pPr>
            <a:r>
              <a:rPr lang="en-US" sz="4000" b="1"/>
              <a:t>Proposed Solution</a:t>
            </a:r>
            <a:endParaRPr/>
          </a:p>
        </p:txBody>
      </p:sp>
      <p:sp>
        <p:nvSpPr>
          <p:cNvPr id="6" name="TextBox 1" hidden="0"/>
          <p:cNvSpPr txBox="1"/>
          <p:nvPr isPhoto="0" userDrawn="0"/>
        </p:nvSpPr>
        <p:spPr bwMode="auto">
          <a:xfrm>
            <a:off x="8408275" y="5990037"/>
            <a:ext cx="2707507" cy="27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</a:rPr>
              <a:t>IT_Group18_</a:t>
            </a:r>
            <a:r>
              <a:rPr lang="en-US" sz="1200" u="none">
                <a:solidFill>
                  <a:schemeClr val="tx2">
                    <a:lumMod val="60000"/>
                    <a:lumOff val="40000"/>
                  </a:schemeClr>
                </a:solidFill>
              </a:rPr>
              <a:t>InputOutputDiagram.pdf</a:t>
            </a:r>
            <a:endParaRPr sz="12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79376" y="1345910"/>
            <a:ext cx="11251546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106ADFA7-35DA-4D7F-913D-506C6D269E51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Code:</a:t>
            </a:r>
            <a:endParaRPr/>
          </a:p>
        </p:txBody>
      </p:sp>
      <p:pic>
        <p:nvPicPr>
          <p:cNvPr id="6" name="Picture 4" descr="Graphical user interface&#10;&#10;Description automatically generated with medium confidence" hidden="0"/>
          <p:cNvPicPr>
            <a:picLocks noChangeAspect="1"/>
          </p:cNvPicPr>
          <p:nvPr isPhoto="0" userDrawn="0"/>
        </p:nvPicPr>
        <p:blipFill>
          <a:blip r:embed="rId2"/>
          <a:srcRect l="18912" t="16667" r="43750" b="48009"/>
          <a:stretch/>
        </p:blipFill>
        <p:spPr bwMode="auto">
          <a:xfrm>
            <a:off x="7429852" y="2181726"/>
            <a:ext cx="4152547" cy="2209800"/>
          </a:xfrm>
          <a:prstGeom prst="rect">
            <a:avLst/>
          </a:prstGeom>
        </p:spPr>
      </p:pic>
      <p:graphicFrame>
        <p:nvGraphicFramePr>
          <p:cNvPr id="7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17030" y="1273175"/>
          <a:ext cx="6345770" cy="431292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3297770"/>
                <a:gridCol w="3048000"/>
              </a:tblGrid>
              <a:tr h="3886199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&lt;=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1580){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1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500){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MOTOR_CW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380){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10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((500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-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)/10);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    if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5){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          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    }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         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MOTOR_CW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         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wheelspeed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   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algn="just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}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latin typeface="Calibri"/>
                          <a:ea typeface="Batang"/>
                          <a:cs typeface="Calibri"/>
                        </a:rPr>
                        <a:t>         </a:t>
                      </a:r>
                      <a:r>
                        <a:rPr lang="en-US" sz="11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(500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&lt;=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&amp;&amp;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580){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,0);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,150);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</a:rPr>
                        <a:t>	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}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114300" marR="114300" marT="0" marB="0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Batang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1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disLeft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580){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,0);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,0);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</a:t>
                      </a:r>
                      <a:r>
                        <a:rPr lang="en-US" sz="11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//Start Moving Forward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MOTOR_CW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1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1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//Start Moving Forward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MOTOR_CW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MOTOR_CCW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,255);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MotorA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,0);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1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MotorB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1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MOTOR_STOP</a:t>
                      </a: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,0);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1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 marL="68580" marR="68580" marT="0" marB="0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17033" y="6340475"/>
            <a:ext cx="2641600" cy="365125"/>
          </a:xfrm>
        </p:spPr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03. 3D Modeling </a:t>
            </a:r>
            <a:endParaRPr/>
          </a:p>
        </p:txBody>
      </p:sp>
      <p:sp>
        <p:nvSpPr>
          <p:cNvPr id="6" name="TextBox 17" hidden="0"/>
          <p:cNvSpPr txBox="1">
            <a:spLocks noChangeArrowheads="1"/>
          </p:cNvSpPr>
          <p:nvPr isPhoto="0" userDrawn="0"/>
        </p:nvSpPr>
        <p:spPr bwMode="auto">
          <a:xfrm>
            <a:off x="1301764" y="1425721"/>
            <a:ext cx="10280636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Created the 3D diagram of the trash robot by using Blender Software.</a:t>
            </a:r>
            <a:endParaRPr/>
          </a:p>
        </p:txBody>
      </p:sp>
      <p:pic>
        <p:nvPicPr>
          <p:cNvPr id="7" name="Picture 11" descr="A screenshot of a computer&#10;&#10;Description automatically generated with medium confidence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rot="20890828">
            <a:off x="772325" y="2439671"/>
            <a:ext cx="5437447" cy="3058564"/>
          </a:xfrm>
          <a:prstGeom prst="rect">
            <a:avLst/>
          </a:prstGeom>
        </p:spPr>
      </p:pic>
      <p:pic>
        <p:nvPicPr>
          <p:cNvPr id="8" name="Picture 10" descr="A screenshot of a video game&#10;&#10;Description automatically generated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rot="20858210">
            <a:off x="3542949" y="2780582"/>
            <a:ext cx="5167574" cy="2906760"/>
          </a:xfrm>
          <a:prstGeom prst="rect">
            <a:avLst/>
          </a:prstGeom>
        </p:spPr>
      </p:pic>
      <p:pic>
        <p:nvPicPr>
          <p:cNvPr id="9" name="Picture 9" descr="A screenshot of a computer&#10;&#10;Description automatically generated with medium confidence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rot="20753400">
            <a:off x="6408383" y="2997379"/>
            <a:ext cx="4793462" cy="2696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17033" y="6340475"/>
            <a:ext cx="2641600" cy="365125"/>
          </a:xfrm>
        </p:spPr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04. PCB Designing</a:t>
            </a:r>
            <a:endParaRPr/>
          </a:p>
        </p:txBody>
      </p:sp>
      <p:grpSp>
        <p:nvGrpSpPr>
          <p:cNvPr id="6" name="Group 13" hidden="0"/>
          <p:cNvGrpSpPr/>
          <p:nvPr isPhoto="0" userDrawn="0"/>
        </p:nvGrpSpPr>
        <p:grpSpPr bwMode="auto">
          <a:xfrm>
            <a:off x="944123" y="1425721"/>
            <a:ext cx="10638277" cy="4164444"/>
            <a:chOff x="944123" y="1425721"/>
            <a:chExt cx="10638277" cy="4164444"/>
          </a:xfrm>
        </p:grpSpPr>
        <p:sp>
          <p:nvSpPr>
            <p:cNvPr id="7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1301764" y="1425721"/>
              <a:ext cx="10280636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600">
                  <a:solidFill>
                    <a:schemeClr val="tx1"/>
                  </a:solidFill>
                  <a:latin typeface="Gill Sans MT"/>
                </a:defRPr>
              </a:lvl1pPr>
              <a:lvl2pPr marL="742950" indent="-285750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300">
                  <a:solidFill>
                    <a:schemeClr val="tx2"/>
                  </a:solidFill>
                  <a:latin typeface="Gill Sans MT"/>
                </a:defRPr>
              </a:lvl2pPr>
              <a:lvl3pPr marL="1143000" indent="-228600">
                <a:spcBef>
                  <a:spcPts val="500"/>
                </a:spcBef>
                <a:buClr>
                  <a:srgbClr val="BCBCBC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000">
                  <a:solidFill>
                    <a:schemeClr val="tx1"/>
                  </a:solidFill>
                  <a:latin typeface="Gill Sans MT"/>
                </a:defRPr>
              </a:lvl3pPr>
              <a:lvl4pPr marL="1600200" indent="-228600">
                <a:spcBef>
                  <a:spcPts val="400"/>
                </a:spcBef>
                <a:buClr>
                  <a:srgbClr val="8BA2B4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2000">
                  <a:solidFill>
                    <a:schemeClr val="tx1"/>
                  </a:solidFill>
                  <a:latin typeface="Gill Sans MT"/>
                </a:defRPr>
              </a:lvl4pPr>
              <a:lvl5pPr marL="2057400" indent="-228600">
                <a:spcBef>
                  <a:spcPts val="300"/>
                </a:spcBef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5pPr>
              <a:lvl6pPr marL="25146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6pPr>
              <a:lvl7pPr marL="29718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7pPr>
              <a:lvl8pPr marL="34290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8pPr>
              <a:lvl9pPr marL="38862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9pPr>
            </a:lstStyle>
            <a:p>
              <a:pPr marL="457200" indent="-457200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Font typeface="Wingdings"/>
                <a:buChar char="v"/>
                <a:defRPr/>
              </a:pPr>
              <a:r>
                <a:rPr lang="en-US">
                  <a:latin typeface="Times New Roman"/>
                  <a:ea typeface="Malgun Gothic"/>
                  <a:cs typeface="Iskoola Pota"/>
                </a:rPr>
                <a:t>Design full PCB and help team members to design individual PCBs. </a:t>
              </a:r>
              <a:endParaRPr/>
            </a:p>
          </p:txBody>
        </p:sp>
        <p:pic>
          <p:nvPicPr>
            <p:cNvPr id="8" name="Picture 15" hidden="0"/>
            <p:cNvPicPr>
              <a:picLocks noChangeAspect="1"/>
            </p:cNvPicPr>
            <p:nvPr isPhoto="0" userDrawn="0"/>
          </p:nvPicPr>
          <p:blipFill>
            <a:blip r:embed="rId2"/>
            <a:stretch/>
          </p:blipFill>
          <p:spPr bwMode="auto">
            <a:xfrm rot="21145112">
              <a:off x="944123" y="2406657"/>
              <a:ext cx="3939164" cy="2215780"/>
            </a:xfrm>
            <a:prstGeom prst="rect">
              <a:avLst/>
            </a:prstGeom>
          </p:spPr>
        </p:pic>
        <p:pic>
          <p:nvPicPr>
            <p:cNvPr id="9" name="Picture 16" hidden="0"/>
            <p:cNvPicPr>
              <a:picLocks noChangeAspect="1"/>
            </p:cNvPicPr>
            <p:nvPr isPhoto="0" userDrawn="0"/>
          </p:nvPicPr>
          <p:blipFill>
            <a:blip r:embed="rId3"/>
            <a:stretch/>
          </p:blipFill>
          <p:spPr bwMode="auto">
            <a:xfrm rot="21006793">
              <a:off x="2640327" y="2928126"/>
              <a:ext cx="3939164" cy="2215780"/>
            </a:xfrm>
            <a:prstGeom prst="rect">
              <a:avLst/>
            </a:prstGeom>
          </p:spPr>
        </p:pic>
        <p:pic>
          <p:nvPicPr>
            <p:cNvPr id="10" name="Picture 17" hidden="0"/>
            <p:cNvPicPr>
              <a:picLocks noChangeAspect="1"/>
            </p:cNvPicPr>
            <p:nvPr isPhoto="0" userDrawn="0"/>
          </p:nvPicPr>
          <p:blipFill>
            <a:blip r:embed="rId4"/>
            <a:stretch/>
          </p:blipFill>
          <p:spPr bwMode="auto">
            <a:xfrm rot="20991866">
              <a:off x="5187450" y="3189307"/>
              <a:ext cx="3939164" cy="2215780"/>
            </a:xfrm>
            <a:prstGeom prst="rect">
              <a:avLst/>
            </a:prstGeom>
          </p:spPr>
        </p:pic>
        <p:pic>
          <p:nvPicPr>
            <p:cNvPr id="11" name="Picture 18" hidden="0"/>
            <p:cNvPicPr>
              <a:picLocks noChangeAspect="1"/>
            </p:cNvPicPr>
            <p:nvPr isPhoto="0" userDrawn="0"/>
          </p:nvPicPr>
          <p:blipFill>
            <a:blip r:embed="rId5"/>
            <a:stretch/>
          </p:blipFill>
          <p:spPr bwMode="auto">
            <a:xfrm rot="21093311">
              <a:off x="7578089" y="3374385"/>
              <a:ext cx="3939164" cy="221578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anchor="ctr"/>
          <a:lstStyle/>
          <a:p>
            <a:pPr>
              <a:defRPr/>
            </a:pPr>
            <a:r>
              <a:rPr lang="en-US" sz="4000" b="1"/>
              <a:t>204118E_Madhushika B.A.E</a:t>
            </a:r>
            <a:endParaRPr/>
          </a:p>
        </p:txBody>
      </p:sp>
      <p:sp>
        <p:nvSpPr>
          <p:cNvPr id="5" name="TextBox 17" hidden="0"/>
          <p:cNvSpPr txBox="1">
            <a:spLocks noChangeArrowheads="1"/>
          </p:cNvSpPr>
          <p:nvPr isPhoto="0" userDrawn="0"/>
        </p:nvSpPr>
        <p:spPr bwMode="auto">
          <a:xfrm>
            <a:off x="1092200" y="1437650"/>
            <a:ext cx="9372600" cy="4700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defRPr/>
            </a:pPr>
            <a:r>
              <a:rPr lang="en-US" sz="2800">
                <a:latin typeface="Times New Roman"/>
                <a:ea typeface="Batang"/>
                <a:cs typeface="Iskoola Pota"/>
              </a:rPr>
              <a:t>01. LCD Display</a:t>
            </a:r>
            <a:endParaRPr lang="en-US" sz="1800">
              <a:latin typeface="Calibri"/>
              <a:ea typeface="Malgun Gothic"/>
              <a:cs typeface="Iskoola Pot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/>
              <a:buChar char=""/>
              <a:defRPr/>
            </a:pPr>
            <a:r>
              <a:rPr lang="en-US" sz="24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Display the trash level of each bin</a:t>
            </a:r>
            <a:endParaRPr/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800">
                <a:latin typeface="Times New Roman"/>
                <a:ea typeface="Batang"/>
                <a:cs typeface="Iskoola Pota"/>
              </a:rPr>
              <a:t>02. Ultrasonic Sensor</a:t>
            </a:r>
            <a:endParaRPr lang="en-US" sz="1800">
              <a:latin typeface="Calibri"/>
              <a:ea typeface="Malgun Gothic"/>
              <a:cs typeface="Iskoola Pot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/>
              <a:buChar char=""/>
              <a:defRPr/>
            </a:pPr>
            <a:r>
              <a:rPr lang="en-US" sz="24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Measure the trash level of separate bins</a:t>
            </a:r>
            <a:endParaRPr lang="en-US" sz="1600">
              <a:solidFill>
                <a:schemeClr val="tx1"/>
              </a:solidFill>
              <a:latin typeface="Calibri"/>
              <a:ea typeface="Malgun Gothic"/>
              <a:cs typeface="Iskoola Pot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/>
              <a:buChar char=""/>
              <a:defRPr/>
            </a:pPr>
            <a:r>
              <a:rPr lang="en-US" sz="24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Obstacle avoidance (Detect the obstacles)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  <a:buFont typeface="Wingdings"/>
              <a:buChar char=""/>
              <a:defRPr/>
            </a:pPr>
            <a:endParaRPr lang="en-US" sz="1900">
              <a:latin typeface="Times New Roman"/>
              <a:ea typeface="Batang"/>
              <a:cs typeface="Iskoola Pot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ct val="100000"/>
              <a:buFont typeface="Wingdings"/>
              <a:buChar char="v"/>
              <a:defRPr/>
            </a:pPr>
            <a:r>
              <a:rPr lang="en-US" sz="28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D</a:t>
            </a:r>
            <a:r>
              <a:rPr lang="en-US" sz="2800">
                <a:latin typeface="Times New Roman"/>
                <a:ea typeface="Batang"/>
                <a:cs typeface="Iskoola Pota"/>
              </a:rPr>
              <a:t>ocumentation: Proposal, Report &amp; Presentation</a:t>
            </a:r>
            <a:endParaRPr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ct val="100000"/>
              <a:buFont typeface="Wingdings"/>
              <a:buChar char="v"/>
              <a:defRPr/>
            </a:pPr>
            <a:r>
              <a:rPr lang="en-US" sz="2800">
                <a:latin typeface="Times New Roman"/>
                <a:ea typeface="Batang"/>
                <a:cs typeface="Iskoola Pota"/>
              </a:rPr>
              <a:t>Full code combine &amp; Connect power supply to components</a:t>
            </a:r>
            <a:endParaRPr/>
          </a:p>
        </p:txBody>
      </p:sp>
      <p:sp>
        <p:nvSpPr>
          <p:cNvPr id="6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01. LCD</a:t>
            </a:r>
            <a:endParaRPr/>
          </a:p>
        </p:txBody>
      </p:sp>
      <p:grpSp>
        <p:nvGrpSpPr>
          <p:cNvPr id="6" name="Group 14345" hidden="0"/>
          <p:cNvGrpSpPr/>
          <p:nvPr isPhoto="0" userDrawn="0"/>
        </p:nvGrpSpPr>
        <p:grpSpPr bwMode="auto">
          <a:xfrm>
            <a:off x="584200" y="1270247"/>
            <a:ext cx="10998200" cy="4777394"/>
            <a:chOff x="584200" y="1270247"/>
            <a:chExt cx="10998200" cy="4777394"/>
          </a:xfrm>
        </p:grpSpPr>
        <p:grpSp>
          <p:nvGrpSpPr>
            <p:cNvPr id="7" name="Group 14344" hidden="0"/>
            <p:cNvGrpSpPr/>
            <p:nvPr isPhoto="0" userDrawn="0"/>
          </p:nvGrpSpPr>
          <p:grpSpPr bwMode="auto">
            <a:xfrm>
              <a:off x="7650480" y="1543234"/>
              <a:ext cx="3931920" cy="4504407"/>
              <a:chOff x="7675880" y="1428770"/>
              <a:chExt cx="3931920" cy="4504407"/>
            </a:xfrm>
          </p:grpSpPr>
          <p:pic>
            <p:nvPicPr>
              <p:cNvPr id="8" name="Picture 9" descr="Shape&#10;&#10;Description automatically generated" hidden="0"/>
              <p:cNvPicPr>
                <a:picLocks noChangeAspect="1"/>
              </p:cNvPicPr>
              <p:nvPr isPhoto="0" userDrawn="0"/>
            </p:nvPicPr>
            <p:blipFill>
              <a:blip r:embed="rId2"/>
              <a:srcRect l="23473" t="20038" r="23703" b="23129"/>
              <a:stretch/>
            </p:blipFill>
            <p:spPr bwMode="auto">
              <a:xfrm>
                <a:off x="7675880" y="1428770"/>
                <a:ext cx="3931920" cy="2167591"/>
              </a:xfrm>
              <a:prstGeom prst="rect">
                <a:avLst/>
              </a:prstGeom>
            </p:spPr>
          </p:pic>
          <p:pic>
            <p:nvPicPr>
              <p:cNvPr id="9" name="Picture 11" descr="Shape&#10;&#10;Description automatically generated" hidden="0"/>
              <p:cNvPicPr>
                <a:picLocks noChangeAspect="1"/>
              </p:cNvPicPr>
              <p:nvPr isPhoto="0" userDrawn="0"/>
            </p:nvPicPr>
            <p:blipFill>
              <a:blip r:embed="rId3"/>
              <a:srcRect l="23473" t="22799" r="23025" b="22349"/>
              <a:stretch/>
            </p:blipFill>
            <p:spPr bwMode="auto">
              <a:xfrm>
                <a:off x="7679220" y="3869431"/>
                <a:ext cx="3928579" cy="2063746"/>
              </a:xfrm>
              <a:prstGeom prst="rect">
                <a:avLst/>
              </a:prstGeom>
            </p:spPr>
          </p:pic>
        </p:grpSp>
        <p:grpSp>
          <p:nvGrpSpPr>
            <p:cNvPr id="10" name="Group 14343" hidden="0"/>
            <p:cNvGrpSpPr/>
            <p:nvPr isPhoto="0" userDrawn="0"/>
          </p:nvGrpSpPr>
          <p:grpSpPr bwMode="auto">
            <a:xfrm>
              <a:off x="584200" y="1270247"/>
              <a:ext cx="6185298" cy="4662930"/>
              <a:chOff x="392642" y="1270247"/>
              <a:chExt cx="6185298" cy="4662930"/>
            </a:xfrm>
          </p:grpSpPr>
          <p:pic>
            <p:nvPicPr>
              <p:cNvPr id="11" name="Picture 7" descr="A picture containing electronics&#10;&#10;Description automatically generated" hidden="0"/>
              <p:cNvPicPr>
                <a:picLocks noChangeAspect="1"/>
              </p:cNvPicPr>
              <p:nvPr isPhoto="0" userDrawn="0"/>
            </p:nvPicPr>
            <p:blipFill>
              <a:blip r:embed="rId4"/>
              <a:srcRect l="5145" t="28058" r="5727" b="28640"/>
              <a:stretch/>
            </p:blipFill>
            <p:spPr bwMode="auto">
              <a:xfrm>
                <a:off x="543983" y="3101076"/>
                <a:ext cx="5829300" cy="2832101"/>
              </a:xfrm>
              <a:prstGeom prst="rect">
                <a:avLst/>
              </a:prstGeom>
            </p:spPr>
          </p:pic>
          <p:sp>
            <p:nvSpPr>
              <p:cNvPr id="12" name="TextBox 13" hidden="0"/>
              <p:cNvSpPr txBox="1"/>
              <p:nvPr isPhoto="0" userDrawn="0"/>
            </p:nvSpPr>
            <p:spPr bwMode="auto">
              <a:xfrm>
                <a:off x="392642" y="1270247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VSS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(Ground)</a:t>
                </a:r>
                <a:endParaRPr/>
              </a:p>
            </p:txBody>
          </p:sp>
          <p:cxnSp>
            <p:nvCxnSpPr>
              <p:cNvPr id="13" name="Straight Arrow Connector 15" hidden="0"/>
              <p:cNvCxnSpPr>
                <a:cxnSpLocks/>
                <a:stCxn id="12" idx="2"/>
              </p:cNvCxnSpPr>
              <p:nvPr isPhoto="0" userDrawn="0"/>
            </p:nvCxnSpPr>
            <p:spPr bwMode="auto">
              <a:xfrm>
                <a:off x="1040342" y="1547246"/>
                <a:ext cx="185827" cy="17245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23" hidden="0"/>
              <p:cNvSpPr txBox="1"/>
              <p:nvPr isPhoto="0" userDrawn="0"/>
            </p:nvSpPr>
            <p:spPr bwMode="auto">
              <a:xfrm>
                <a:off x="4348756" y="2313129"/>
                <a:ext cx="15142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D0-D7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(Data Pins)</a:t>
                </a:r>
                <a:endParaRPr/>
              </a:p>
            </p:txBody>
          </p:sp>
          <p:cxnSp>
            <p:nvCxnSpPr>
              <p:cNvPr id="15" name="Straight Arrow Connector 24" hidden="0"/>
              <p:cNvCxnSpPr>
                <a:cxnSpLocks/>
                <a:stCxn id="14" idx="2"/>
              </p:cNvCxnSpPr>
              <p:nvPr isPhoto="0" userDrawn="0"/>
            </p:nvCxnSpPr>
            <p:spPr bwMode="auto">
              <a:xfrm flipH="1">
                <a:off x="2927138" y="2590127"/>
                <a:ext cx="2178746" cy="557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25" hidden="0"/>
              <p:cNvSpPr txBox="1"/>
              <p:nvPr isPhoto="0" userDrawn="0"/>
            </p:nvSpPr>
            <p:spPr bwMode="auto">
              <a:xfrm>
                <a:off x="976841" y="1443733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VDD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(Power)</a:t>
                </a:r>
                <a:endParaRPr/>
              </a:p>
            </p:txBody>
          </p:sp>
          <p:cxnSp>
            <p:nvCxnSpPr>
              <p:cNvPr id="17" name="Straight Arrow Connector 26" hidden="0"/>
              <p:cNvCxnSpPr>
                <a:cxnSpLocks/>
                <a:stCxn id="16" idx="2"/>
              </p:cNvCxnSpPr>
              <p:nvPr isPhoto="0" userDrawn="0"/>
            </p:nvCxnSpPr>
            <p:spPr bwMode="auto">
              <a:xfrm flipH="1">
                <a:off x="1412882" y="1720732"/>
                <a:ext cx="211659" cy="15511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27" hidden="0"/>
              <p:cNvSpPr txBox="1"/>
              <p:nvPr isPhoto="0" userDrawn="0"/>
            </p:nvSpPr>
            <p:spPr bwMode="auto">
              <a:xfrm>
                <a:off x="1608666" y="1618387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VEE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(Contrast)</a:t>
                </a:r>
                <a:endParaRPr/>
              </a:p>
            </p:txBody>
          </p:sp>
          <p:cxnSp>
            <p:nvCxnSpPr>
              <p:cNvPr id="19" name="Straight Arrow Connector 28" hidden="0"/>
              <p:cNvCxnSpPr>
                <a:cxnSpLocks/>
                <a:stCxn id="18" idx="2"/>
              </p:cNvCxnSpPr>
              <p:nvPr isPhoto="0" userDrawn="0"/>
            </p:nvCxnSpPr>
            <p:spPr bwMode="auto">
              <a:xfrm flipH="1">
                <a:off x="1591789" y="1895386"/>
                <a:ext cx="664577" cy="13764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29" hidden="0"/>
              <p:cNvSpPr txBox="1"/>
              <p:nvPr isPhoto="0" userDrawn="0"/>
            </p:nvSpPr>
            <p:spPr bwMode="auto">
              <a:xfrm>
                <a:off x="2279437" y="1785522"/>
                <a:ext cx="16829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RS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(Register Select)</a:t>
                </a:r>
                <a:endParaRPr/>
              </a:p>
            </p:txBody>
          </p:sp>
          <p:cxnSp>
            <p:nvCxnSpPr>
              <p:cNvPr id="21" name="Straight Arrow Connector 30" hidden="0"/>
              <p:cNvCxnSpPr>
                <a:cxnSpLocks/>
                <a:stCxn id="20" idx="2"/>
              </p:cNvCxnSpPr>
              <p:nvPr isPhoto="0" userDrawn="0"/>
            </p:nvCxnSpPr>
            <p:spPr bwMode="auto">
              <a:xfrm flipH="1">
                <a:off x="1768560" y="2062522"/>
                <a:ext cx="1352355" cy="12093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31" hidden="0"/>
              <p:cNvSpPr txBox="1"/>
              <p:nvPr isPhoto="0" userDrawn="0"/>
            </p:nvSpPr>
            <p:spPr bwMode="auto">
              <a:xfrm>
                <a:off x="3101973" y="1962732"/>
                <a:ext cx="15073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RW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(Read/Write)</a:t>
                </a:r>
                <a:endParaRPr/>
              </a:p>
            </p:txBody>
          </p:sp>
          <p:cxnSp>
            <p:nvCxnSpPr>
              <p:cNvPr id="23" name="Straight Arrow Connector 32" hidden="0"/>
              <p:cNvCxnSpPr>
                <a:cxnSpLocks/>
                <a:stCxn id="22" idx="2"/>
              </p:cNvCxnSpPr>
              <p:nvPr isPhoto="0" userDrawn="0"/>
            </p:nvCxnSpPr>
            <p:spPr bwMode="auto">
              <a:xfrm flipH="1">
                <a:off x="1938338" y="2239731"/>
                <a:ext cx="1917327" cy="10321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33" hidden="0"/>
              <p:cNvSpPr txBox="1"/>
              <p:nvPr isPhoto="0" userDrawn="0"/>
            </p:nvSpPr>
            <p:spPr bwMode="auto">
              <a:xfrm>
                <a:off x="3705962" y="2133162"/>
                <a:ext cx="1295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E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(Enable)</a:t>
                </a:r>
                <a:endParaRPr/>
              </a:p>
            </p:txBody>
          </p:sp>
          <p:cxnSp>
            <p:nvCxnSpPr>
              <p:cNvPr id="25" name="Straight Arrow Connector 34" hidden="0"/>
              <p:cNvCxnSpPr>
                <a:cxnSpLocks/>
                <a:stCxn id="24" idx="2"/>
              </p:cNvCxnSpPr>
              <p:nvPr isPhoto="0" userDrawn="0"/>
            </p:nvCxnSpPr>
            <p:spPr bwMode="auto">
              <a:xfrm flipH="1">
                <a:off x="2110870" y="2410161"/>
                <a:ext cx="2242792" cy="8616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35" hidden="0"/>
              <p:cNvSpPr txBox="1"/>
              <p:nvPr isPhoto="0" userDrawn="0"/>
            </p:nvSpPr>
            <p:spPr bwMode="auto">
              <a:xfrm>
                <a:off x="5063684" y="2482130"/>
                <a:ext cx="15142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A/K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(Backlights)</a:t>
                </a:r>
                <a:endParaRPr/>
              </a:p>
            </p:txBody>
          </p:sp>
          <p:cxnSp>
            <p:nvCxnSpPr>
              <p:cNvPr id="27" name="Straight Arrow Connector 36" hidden="0"/>
              <p:cNvCxnSpPr>
                <a:cxnSpLocks/>
                <a:stCxn id="26" idx="2"/>
              </p:cNvCxnSpPr>
              <p:nvPr isPhoto="0" userDrawn="0"/>
            </p:nvCxnSpPr>
            <p:spPr bwMode="auto">
              <a:xfrm flipH="1">
                <a:off x="3830937" y="2759129"/>
                <a:ext cx="1989875" cy="388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ight Brace 53" hidden="0"/>
              <p:cNvSpPr/>
              <p:nvPr isPhoto="0" userDrawn="0"/>
            </p:nvSpPr>
            <p:spPr bwMode="auto">
              <a:xfrm rot="16199998">
                <a:off x="2863536" y="2571852"/>
                <a:ext cx="135825" cy="1329419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" name="Right Brace 57" hidden="0"/>
              <p:cNvSpPr/>
              <p:nvPr isPhoto="0" userDrawn="0"/>
            </p:nvSpPr>
            <p:spPr bwMode="auto">
              <a:xfrm rot="16199998">
                <a:off x="3747362" y="3096745"/>
                <a:ext cx="124077" cy="267886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Pin Description:</a:t>
            </a:r>
            <a:endParaRPr/>
          </a:p>
        </p:txBody>
      </p:sp>
      <p:pic>
        <p:nvPicPr>
          <p:cNvPr id="6" name="Picture 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988088" y="1371600"/>
            <a:ext cx="10215824" cy="464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17" hidden="0"/>
          <p:cNvSpPr txBox="1">
            <a:spLocks noChangeArrowheads="1"/>
          </p:cNvSpPr>
          <p:nvPr isPhoto="0" userDrawn="0"/>
        </p:nvSpPr>
        <p:spPr bwMode="auto">
          <a:xfrm>
            <a:off x="1382447" y="1308815"/>
            <a:ext cx="9427105" cy="4785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Maximum Voltage: 5.3 V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Maximum Current: 3.3 mA</a:t>
            </a:r>
            <a:endParaRPr/>
          </a:p>
          <a:p>
            <a:pPr marR="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None/>
              <a:defRPr/>
            </a:pPr>
            <a:endParaRPr lang="en-US">
              <a:latin typeface="Times New Roman"/>
              <a:ea typeface="Malgun Gothic"/>
              <a:cs typeface="Iskoola Pota"/>
            </a:endParaRPr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Operating voltage (DC): 4.7 V - 5.3 V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Operating current (without backlights): 1 mA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PCB size: </a:t>
            </a:r>
            <a:r>
              <a:rPr lang="pl-PL">
                <a:latin typeface="Times New Roman"/>
                <a:ea typeface="Malgun Gothic"/>
                <a:cs typeface="Iskoola Pota"/>
              </a:rPr>
              <a:t>80L x 36W x 10H mm</a:t>
            </a:r>
            <a:endParaRPr lang="en-US">
              <a:latin typeface="Times New Roman"/>
              <a:ea typeface="Malgun Gothic"/>
              <a:cs typeface="Iskoola Pota"/>
            </a:endParaRPr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Display bezel: 72 x 25mm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Number of columns: 16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Number of rows: 2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Number of characters: 32</a:t>
            </a:r>
            <a:endParaRPr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anchor="ctr"/>
          <a:lstStyle/>
          <a:p>
            <a:pPr>
              <a:defRPr/>
            </a:pPr>
            <a:r>
              <a:rPr lang="en-US" sz="2600" b="1" i="1" u="sng"/>
              <a:t>Specifications:</a:t>
            </a:r>
            <a:endParaRPr/>
          </a:p>
        </p:txBody>
      </p:sp>
      <p:sp>
        <p:nvSpPr>
          <p:cNvPr id="6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hidden="0"/>
          <p:cNvCxnSpPr>
            <a:cxnSpLocks/>
          </p:cNvCxnSpPr>
          <p:nvPr isPhoto="0" userDrawn="0"/>
        </p:nvCxnSpPr>
        <p:spPr bwMode="auto">
          <a:xfrm>
            <a:off x="609600" y="1143000"/>
            <a:ext cx="1109186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 hidden="0"/>
          <p:cNvSpPr txBox="1">
            <a:spLocks noChangeArrowheads="1"/>
          </p:cNvSpPr>
          <p:nvPr isPhoto="0" userDrawn="0"/>
        </p:nvSpPr>
        <p:spPr bwMode="auto">
          <a:xfrm>
            <a:off x="1159271" y="279383"/>
            <a:ext cx="9992520" cy="59862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Number of pins: 16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Pixel box of one character: 5x8 pixels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Font size of a character: 0.125 width x 0.200 height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Working in 4-bit or 8-bit mode.</a:t>
            </a:r>
            <a:endParaRPr/>
          </a:p>
          <a:p>
            <a:pPr marR="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None/>
              <a:defRPr/>
            </a:pPr>
            <a:endParaRPr lang="en-US">
              <a:latin typeface="Times New Roman"/>
              <a:ea typeface="Malgun Gothic"/>
              <a:cs typeface="Iskoola Pota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Resources</a:t>
            </a:r>
            <a:endParaRPr/>
          </a:p>
          <a:p>
            <a:pPr marL="742950" lvl="2" indent="-3429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GB" u="sng">
                <a:solidFill>
                  <a:schemeClr val="tx2">
                    <a:lumMod val="75000"/>
                  </a:schemeClr>
                </a:solidFill>
                <a:latin typeface="Times New Roman"/>
                <a:ea typeface="Malgun Gothic"/>
                <a:cs typeface="Iskoola Pota"/>
                <a:hlinkClick r:id="rId2" tooltip="https://www.electronicwings.com/sensors-modules/lcd-16x2-display-module"/>
              </a:rPr>
              <a:t>LCD 16x2 Display Module | Sensors &amp; Modules (electronicwings.com)</a:t>
            </a:r>
            <a:endParaRPr lang="en-GB">
              <a:solidFill>
                <a:schemeClr val="tx2">
                  <a:lumMod val="75000"/>
                </a:schemeClr>
              </a:solidFill>
              <a:latin typeface="Times New Roman"/>
              <a:ea typeface="Malgun Gothic"/>
              <a:cs typeface="Iskoola Pota"/>
            </a:endParaRPr>
          </a:p>
          <a:p>
            <a:pPr marL="742950" lvl="2" indent="-3429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US" u="sng">
                <a:solidFill>
                  <a:schemeClr val="tx2">
                    <a:lumMod val="75000"/>
                  </a:schemeClr>
                </a:solidFill>
                <a:latin typeface="Times New Roman"/>
                <a:ea typeface="Malgun Gothic"/>
                <a:cs typeface="Iskoola Pota"/>
                <a:hlinkClick r:id="rId3" tooltip="https://microcontrollerslab.com/lcd-interfacing-atmega32-avr-microcontroller/"/>
              </a:rPr>
              <a:t>LCD interfacing with ATMEGA32 AVR MICROCONTROLLER (microcontrollerslab.com)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ea typeface="Malgun Gothic"/>
              <a:cs typeface="Iskoola Pota"/>
            </a:endParaRPr>
          </a:p>
          <a:p>
            <a:pPr marL="742950" lvl="2" indent="-3429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GB" u="sng">
                <a:solidFill>
                  <a:schemeClr val="tx2">
                    <a:lumMod val="75000"/>
                  </a:schemeClr>
                </a:solidFill>
                <a:latin typeface="Times New Roman"/>
                <a:ea typeface="Malgun Gothic"/>
                <a:cs typeface="Iskoola Pota"/>
                <a:hlinkClick r:id="rId4" tooltip="https://www.watelectronics.com/lcd-16x2/"/>
              </a:rPr>
              <a:t>LCD 16X2 : Pin Configuration, Commands, Interfacing &amp; Its Applications (watelectronics.com)</a:t>
            </a:r>
            <a:endParaRPr lang="en-GB">
              <a:solidFill>
                <a:schemeClr val="tx2">
                  <a:lumMod val="75000"/>
                </a:schemeClr>
              </a:solidFill>
              <a:latin typeface="Times New Roman"/>
              <a:ea typeface="Malgun Gothic"/>
              <a:cs typeface="Iskoola Pota"/>
            </a:endParaRPr>
          </a:p>
          <a:p>
            <a:pPr marL="400050" lvl="2" indent="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None/>
              <a:defRPr/>
            </a:pPr>
            <a:endParaRPr lang="en-US" sz="2600">
              <a:solidFill>
                <a:schemeClr val="tx1"/>
              </a:solidFill>
              <a:latin typeface="Times New Roman"/>
              <a:ea typeface="Malgun Gothic"/>
              <a:cs typeface="Iskoola Pota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Datasheet</a:t>
            </a:r>
            <a:endParaRPr/>
          </a:p>
          <a:p>
            <a:pPr marL="742950" lvl="2" indent="-3429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GB" u="sng">
                <a:solidFill>
                  <a:schemeClr val="tx2">
                    <a:lumMod val="75000"/>
                  </a:schemeClr>
                </a:solidFill>
                <a:latin typeface="Times New Roman"/>
                <a:ea typeface="Malgun Gothic"/>
                <a:cs typeface="Iskoola Pota"/>
                <a:hlinkClick r:id="rId5" tooltip="https://dms.uom.lk/apps/files/?dir=/Final%20Evaluation_Group%2018/Datasheets&amp;fileid=21431680"/>
              </a:rPr>
              <a:t>Datasheets - Files - Document Management System- University of Moratuwa (uom.lk)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ea typeface="Malgun Gothic"/>
              <a:cs typeface="Iskoola Pota"/>
            </a:endParaRPr>
          </a:p>
        </p:txBody>
      </p:sp>
      <p:sp>
        <p:nvSpPr>
          <p:cNvPr id="6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Codes:</a:t>
            </a:r>
            <a:endParaRPr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09600" y="1803763"/>
          <a:ext cx="10765367" cy="449580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3641227"/>
                <a:gridCol w="3641227"/>
                <a:gridCol w="3482913"/>
              </a:tblGrid>
              <a:tr h="4444637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#ifndef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LCD_H_INCLUDED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LCD_H_INCLUDED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RS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PB0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      </a:t>
                      </a:r>
                      <a:r>
                        <a:rPr lang="en-US" sz="8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Register Select pin on PB0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EN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PB1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      </a:t>
                      </a:r>
                      <a:r>
                        <a:rPr lang="en-US" sz="8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Enable pin on PB0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Function Prototypes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LCD_Init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LCD_Command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unsigned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LCD_Print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LCD_Clear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LCD_SetCursor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unsigned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unsigned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LCD_Init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DDRB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0b11111111;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(15);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LCD_Command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(0x02);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</a:t>
                      </a:r>
                      <a:r>
                        <a:rPr lang="en-US" sz="8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4 Bit Mode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LCD_Command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(0x28);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</a:t>
                      </a:r>
                      <a:r>
                        <a:rPr lang="en-US" sz="8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2 lines, 5x8 matrix,4-bit mode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LCD_Command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(0x0c);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</a:t>
                      </a:r>
                      <a:r>
                        <a:rPr lang="en-US" sz="8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Display on, cursor off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LCD_Command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(0x06);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</a:t>
                      </a:r>
                      <a:r>
                        <a:rPr lang="en-US" sz="8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Shift the cursor to right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LCD_Command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(0x01);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</a:t>
                      </a:r>
                      <a:r>
                        <a:rPr lang="en-US" sz="8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Clear the display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LCD_Command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unsigned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cmnd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0x0F)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cmnd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0xF0);</a:t>
                      </a:r>
                      <a:r>
                        <a:rPr lang="en-US" sz="900" b="0">
                          <a:solidFill>
                            <a:schemeClr val="lt1"/>
                          </a:solidFill>
                          <a:latin typeface="Calibri"/>
                          <a:ea typeface="Malgun Gothic"/>
                          <a:cs typeface="Iskoola Pota"/>
                        </a:rPr>
                        <a:t> 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Send upper nibble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~(1&lt;&lt;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RS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RS=0, command reg.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EN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Enable=1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~(1&lt;&lt;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EN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Enable=0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(200);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0x0F)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cmnd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4);</a:t>
                      </a:r>
                      <a:r>
                        <a:rPr lang="en-US" sz="900" b="0">
                          <a:solidFill>
                            <a:schemeClr val="lt1"/>
                          </a:solidFill>
                          <a:latin typeface="Calibri"/>
                          <a:ea typeface="Malgun Gothic"/>
                          <a:cs typeface="Iskoola Pota"/>
                        </a:rPr>
                        <a:t>  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Send lower nibble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EN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~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EN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}</a:t>
                      </a:r>
                      <a:endParaRPr/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endParaRPr lang="en-US" sz="900" b="0">
                        <a:solidFill>
                          <a:srgbClr val="000000"/>
                        </a:solidFill>
                        <a:latin typeface="Calibri"/>
                        <a:ea typeface="Malgun Gothic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LCD_Print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str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for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str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]!=0;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0x0F)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str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]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0xF0);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Send upper nibble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RS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RS=1, data reg.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EN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Enable=1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~(1&lt;&lt;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EN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Enable=0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(200);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0x0F)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str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]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4);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EN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~(1&lt;&lt;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EN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LCD_Clear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LCD_Command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(0x01);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Clear the display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LCD_Command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(0x80);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   // Force the cursor to the beginning of the 1st line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LCD_SetCursor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unsigned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x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unsigned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y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unsigned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adr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[]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{0x80,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0xC0};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LCD_Command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adr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y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-1]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x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-1);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(100);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</a:rPr>
                        <a:t>#endif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</a:rPr>
                        <a:t>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</a:rPr>
                        <a:t>// LCD_H_INCLUDED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 Box 33" hidden="0"/>
          <p:cNvSpPr txBox="1"/>
          <p:nvPr isPhoto="0" userDrawn="0"/>
        </p:nvSpPr>
        <p:spPr bwMode="auto">
          <a:xfrm>
            <a:off x="609600" y="1264012"/>
            <a:ext cx="1295401" cy="387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>
                <a:latin typeface="Times New Roman"/>
                <a:ea typeface="Malgun Gothic"/>
                <a:cs typeface="Iskoola Pota"/>
              </a:rPr>
              <a:t>LCD.h</a:t>
            </a:r>
            <a:endParaRPr lang="en-US" sz="1100">
              <a:latin typeface="Calibri"/>
              <a:ea typeface="Malgun Gothic"/>
              <a:cs typeface="Iskoola Pot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02. Ultrasonic Sensor</a:t>
            </a:r>
            <a:endParaRPr/>
          </a:p>
        </p:txBody>
      </p:sp>
      <p:grpSp>
        <p:nvGrpSpPr>
          <p:cNvPr id="6" name="Group 11" hidden="0"/>
          <p:cNvGrpSpPr/>
          <p:nvPr isPhoto="0" userDrawn="0"/>
        </p:nvGrpSpPr>
        <p:grpSpPr bwMode="auto">
          <a:xfrm>
            <a:off x="642257" y="1243969"/>
            <a:ext cx="10629721" cy="4912160"/>
            <a:chOff x="642257" y="1243969"/>
            <a:chExt cx="10629721" cy="4912160"/>
          </a:xfrm>
        </p:grpSpPr>
        <p:grpSp>
          <p:nvGrpSpPr>
            <p:cNvPr id="7" name="Group 58" hidden="0"/>
            <p:cNvGrpSpPr/>
            <p:nvPr isPhoto="0" userDrawn="0"/>
          </p:nvGrpSpPr>
          <p:grpSpPr bwMode="auto">
            <a:xfrm>
              <a:off x="8192570" y="1243969"/>
              <a:ext cx="3079408" cy="4912160"/>
              <a:chOff x="7471833" y="1241044"/>
              <a:chExt cx="3129443" cy="4966572"/>
            </a:xfrm>
          </p:grpSpPr>
          <p:pic>
            <p:nvPicPr>
              <p:cNvPr id="8" name="Picture 4" descr="Diagram&#10;&#10;Description automatically generated" hidden="0"/>
              <p:cNvPicPr>
                <a:picLocks noChangeAspect="1"/>
              </p:cNvPicPr>
              <p:nvPr isPhoto="0" userDrawn="0"/>
            </p:nvPicPr>
            <p:blipFill>
              <a:blip r:embed="rId2"/>
              <a:srcRect l="17759" t="13457" r="26715" b="23631"/>
              <a:stretch/>
            </p:blipFill>
            <p:spPr bwMode="auto">
              <a:xfrm>
                <a:off x="7471833" y="1241044"/>
                <a:ext cx="3129443" cy="2402590"/>
              </a:xfrm>
              <a:prstGeom prst="rect">
                <a:avLst/>
              </a:prstGeom>
            </p:spPr>
          </p:pic>
          <p:pic>
            <p:nvPicPr>
              <p:cNvPr id="9" name="Picture 6" descr="Diagram, schematic&#10;&#10;Description automatically generated" hidden="0"/>
              <p:cNvPicPr>
                <a:picLocks noChangeAspect="1"/>
              </p:cNvPicPr>
              <p:nvPr isPhoto="0" userDrawn="0"/>
            </p:nvPicPr>
            <p:blipFill>
              <a:blip r:embed="rId3"/>
              <a:srcRect l="18503" t="15744" r="25971" b="21238"/>
              <a:stretch/>
            </p:blipFill>
            <p:spPr bwMode="auto">
              <a:xfrm>
                <a:off x="7471833" y="3805026"/>
                <a:ext cx="3124200" cy="2402590"/>
              </a:xfrm>
              <a:prstGeom prst="rect">
                <a:avLst/>
              </a:prstGeom>
            </p:spPr>
          </p:pic>
        </p:grpSp>
        <p:grpSp>
          <p:nvGrpSpPr>
            <p:cNvPr id="10" name="Group 10" hidden="0"/>
            <p:cNvGrpSpPr/>
            <p:nvPr isPhoto="0" userDrawn="0"/>
          </p:nvGrpSpPr>
          <p:grpSpPr bwMode="auto">
            <a:xfrm>
              <a:off x="642257" y="1715187"/>
              <a:ext cx="6795869" cy="4083490"/>
              <a:chOff x="187780" y="1707930"/>
              <a:chExt cx="6795869" cy="4083490"/>
            </a:xfrm>
          </p:grpSpPr>
          <p:pic>
            <p:nvPicPr>
              <p:cNvPr id="11" name="Picture 2" descr="A picture containing electronics, projector&#10;&#10;Description automatically generated" hidden="0"/>
              <p:cNvPicPr>
                <a:picLocks noChangeAspect="1"/>
              </p:cNvPicPr>
              <p:nvPr isPhoto="0" userDrawn="0"/>
            </p:nvPicPr>
            <p:blipFill>
              <a:blip r:embed="rId4"/>
              <a:srcRect l="0" t="22761" r="0" b="14254"/>
              <a:stretch/>
            </p:blipFill>
            <p:spPr bwMode="auto">
              <a:xfrm>
                <a:off x="1299715" y="1707930"/>
                <a:ext cx="4572000" cy="2879677"/>
              </a:xfrm>
              <a:prstGeom prst="rect">
                <a:avLst/>
              </a:prstGeom>
            </p:spPr>
          </p:pic>
          <p:sp>
            <p:nvSpPr>
              <p:cNvPr id="12" name="TextBox 37" hidden="0"/>
              <p:cNvSpPr txBox="1"/>
              <p:nvPr isPhoto="0" userDrawn="0"/>
            </p:nvSpPr>
            <p:spPr bwMode="auto">
              <a:xfrm>
                <a:off x="1349750" y="4919135"/>
                <a:ext cx="12801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Vcc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(Power)</a:t>
                </a:r>
                <a:endParaRPr/>
              </a:p>
            </p:txBody>
          </p:sp>
          <p:cxnSp>
            <p:nvCxnSpPr>
              <p:cNvPr id="13" name="Straight Arrow Connector 38" hidden="0"/>
              <p:cNvCxnSpPr>
                <a:cxnSpLocks/>
                <a:stCxn id="12" idx="0"/>
              </p:cNvCxnSpPr>
              <p:nvPr isPhoto="0" userDrawn="0"/>
            </p:nvCxnSpPr>
            <p:spPr bwMode="auto">
              <a:xfrm flipV="1">
                <a:off x="1989830" y="4475984"/>
                <a:ext cx="1251525" cy="443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41" hidden="0"/>
              <p:cNvSpPr txBox="1"/>
              <p:nvPr isPhoto="0" userDrawn="0"/>
            </p:nvSpPr>
            <p:spPr bwMode="auto">
              <a:xfrm>
                <a:off x="2264795" y="5514422"/>
                <a:ext cx="12801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Trig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(Trigger)</a:t>
                </a:r>
                <a:endParaRPr/>
              </a:p>
            </p:txBody>
          </p:sp>
          <p:cxnSp>
            <p:nvCxnSpPr>
              <p:cNvPr id="15" name="Straight Arrow Connector 42" hidden="0"/>
              <p:cNvCxnSpPr>
                <a:cxnSpLocks/>
                <a:stCxn id="14" idx="0"/>
              </p:cNvCxnSpPr>
              <p:nvPr isPhoto="0" userDrawn="0"/>
            </p:nvCxnSpPr>
            <p:spPr bwMode="auto">
              <a:xfrm flipV="1">
                <a:off x="2904875" y="4498221"/>
                <a:ext cx="592455" cy="10162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43" hidden="0"/>
              <p:cNvSpPr txBox="1"/>
              <p:nvPr isPhoto="0" userDrawn="0"/>
            </p:nvSpPr>
            <p:spPr bwMode="auto">
              <a:xfrm>
                <a:off x="3596321" y="5514422"/>
                <a:ext cx="12801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Echo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(Echo)</a:t>
                </a:r>
                <a:endParaRPr/>
              </a:p>
            </p:txBody>
          </p:sp>
          <p:cxnSp>
            <p:nvCxnSpPr>
              <p:cNvPr id="17" name="Straight Arrow Connector 44" hidden="0"/>
              <p:cNvCxnSpPr>
                <a:cxnSpLocks/>
                <a:stCxn id="16" idx="0"/>
              </p:cNvCxnSpPr>
              <p:nvPr isPhoto="0" userDrawn="0"/>
            </p:nvCxnSpPr>
            <p:spPr bwMode="auto">
              <a:xfrm flipH="1" flipV="1">
                <a:off x="3747514" y="4498221"/>
                <a:ext cx="488887" cy="10162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45" hidden="0"/>
              <p:cNvSpPr txBox="1"/>
              <p:nvPr isPhoto="0" userDrawn="0"/>
            </p:nvSpPr>
            <p:spPr bwMode="auto">
              <a:xfrm>
                <a:off x="4641051" y="4983683"/>
                <a:ext cx="12801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Gnd </a:t>
                </a:r>
                <a:r>
                  <a:rPr lang="en-US" sz="1200" b="1">
                    <a:solidFill>
                      <a:schemeClr val="accent5">
                        <a:lumMod val="75000"/>
                      </a:schemeClr>
                    </a:solidFill>
                    <a:latin typeface="Amasis MT Pro"/>
                  </a:rPr>
                  <a:t>(Ground)</a:t>
                </a:r>
                <a:endParaRPr/>
              </a:p>
            </p:txBody>
          </p:sp>
          <p:cxnSp>
            <p:nvCxnSpPr>
              <p:cNvPr id="19" name="Straight Arrow Connector 46" hidden="0"/>
              <p:cNvCxnSpPr>
                <a:cxnSpLocks/>
                <a:stCxn id="18" idx="0"/>
              </p:cNvCxnSpPr>
              <p:nvPr isPhoto="0" userDrawn="0"/>
            </p:nvCxnSpPr>
            <p:spPr bwMode="auto">
              <a:xfrm flipH="1" flipV="1">
                <a:off x="4009356" y="4483376"/>
                <a:ext cx="1271775" cy="5003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7" hidden="0"/>
              <p:cNvSpPr txBox="1"/>
              <p:nvPr isPhoto="0" userDrawn="0"/>
            </p:nvSpPr>
            <p:spPr bwMode="auto">
              <a:xfrm>
                <a:off x="6069249" y="3554293"/>
                <a:ext cx="914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Receiver</a:t>
                </a:r>
                <a:endParaRPr/>
              </a:p>
            </p:txBody>
          </p:sp>
          <p:cxnSp>
            <p:nvCxnSpPr>
              <p:cNvPr id="21" name="Straight Arrow Connector 18" hidden="0"/>
              <p:cNvCxnSpPr>
                <a:cxnSpLocks/>
                <a:stCxn id="20" idx="0"/>
              </p:cNvCxnSpPr>
              <p:nvPr isPhoto="0" userDrawn="0"/>
            </p:nvCxnSpPr>
            <p:spPr bwMode="auto">
              <a:xfrm flipH="1" flipV="1">
                <a:off x="5437555" y="3053987"/>
                <a:ext cx="1088894" cy="5003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 hidden="0"/>
              <p:cNvSpPr txBox="1"/>
              <p:nvPr isPhoto="0" userDrawn="0"/>
            </p:nvSpPr>
            <p:spPr bwMode="auto">
              <a:xfrm>
                <a:off x="187780" y="3554293"/>
                <a:ext cx="11076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>
                    <a:latin typeface="Amasis MT Pro"/>
                  </a:rPr>
                  <a:t>Transmitter</a:t>
                </a:r>
                <a:endParaRPr/>
              </a:p>
            </p:txBody>
          </p:sp>
          <p:cxnSp>
            <p:nvCxnSpPr>
              <p:cNvPr id="23" name="Straight Arrow Connector 22" hidden="0"/>
              <p:cNvCxnSpPr>
                <a:cxnSpLocks/>
                <a:stCxn id="22" idx="0"/>
              </p:cNvCxnSpPr>
              <p:nvPr isPhoto="0" userDrawn="0"/>
            </p:nvCxnSpPr>
            <p:spPr bwMode="auto">
              <a:xfrm flipV="1">
                <a:off x="741590" y="3048000"/>
                <a:ext cx="1087210" cy="50629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7520"/>
            <a:ext cx="8229600" cy="990600"/>
          </a:xfrm>
        </p:spPr>
        <p:txBody>
          <a:bodyPr anchor="ctr"/>
          <a:lstStyle/>
          <a:p>
            <a:pPr>
              <a:defRPr/>
            </a:pPr>
            <a:r>
              <a:rPr lang="en-US" sz="4000" b="1"/>
              <a:t>Circuit Diagram</a:t>
            </a:r>
            <a:endParaRPr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6FCBFED9-2C7C-40C8-A13B-F4220AC60FAC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pic>
        <p:nvPicPr>
          <p:cNvPr id="6" name="Picture 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990600" y="990600"/>
            <a:ext cx="10439400" cy="5880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17" hidden="0"/>
          <p:cNvSpPr txBox="1">
            <a:spLocks noChangeArrowheads="1"/>
          </p:cNvSpPr>
          <p:nvPr isPhoto="0" userDrawn="0"/>
        </p:nvSpPr>
        <p:spPr bwMode="auto">
          <a:xfrm>
            <a:off x="1382446" y="1308814"/>
            <a:ext cx="9427140" cy="47396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Maximum Voltage: 5 V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Maximum Current: 15 mA</a:t>
            </a:r>
            <a:endParaRPr/>
          </a:p>
          <a:p>
            <a:pPr marR="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None/>
              <a:defRPr/>
            </a:pPr>
            <a:endParaRPr lang="en-US">
              <a:latin typeface="Times New Roman"/>
              <a:ea typeface="Malgun Gothic"/>
              <a:cs typeface="Iskoola Pota"/>
            </a:endParaRPr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Operating voltage (DC): 5 V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Operating current: 15 mA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Quiescent Current: &lt; 2 mA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Working Frequency: 40 kHz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Effectual Angle: 15º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Measuring Angle: 30º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Resolution: 0.3 cm</a:t>
            </a:r>
            <a:endParaRPr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Specifications:</a:t>
            </a:r>
            <a:endParaRPr/>
          </a:p>
        </p:txBody>
      </p:sp>
      <p:sp>
        <p:nvSpPr>
          <p:cNvPr id="6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hidden="0"/>
          <p:cNvCxnSpPr>
            <a:cxnSpLocks/>
          </p:cNvCxnSpPr>
          <p:nvPr isPhoto="0" userDrawn="0"/>
        </p:nvCxnSpPr>
        <p:spPr bwMode="auto">
          <a:xfrm>
            <a:off x="609600" y="1143000"/>
            <a:ext cx="1109186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 hidden="0"/>
          <p:cNvSpPr txBox="1">
            <a:spLocks noChangeArrowheads="1"/>
          </p:cNvSpPr>
          <p:nvPr isPhoto="0" userDrawn="0"/>
        </p:nvSpPr>
        <p:spPr bwMode="auto">
          <a:xfrm>
            <a:off x="1095261" y="293153"/>
            <a:ext cx="10319016" cy="60631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Max Range: 4 m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Min Range: 2 cm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GB">
                <a:latin typeface="Times New Roman"/>
                <a:ea typeface="Malgun Gothic"/>
                <a:cs typeface="Iskoola Pota"/>
              </a:rPr>
              <a:t>Trigger Input Pulse width: 10 µS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Dimension: 45 mm x 20 mm x 15 mm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Weight: 10 g (approximately)</a:t>
            </a:r>
            <a:endParaRPr/>
          </a:p>
          <a:p>
            <a:pPr marR="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None/>
              <a:defRPr/>
            </a:pPr>
            <a:endParaRPr lang="en-US">
              <a:latin typeface="Times New Roman"/>
              <a:ea typeface="Malgun Gothic"/>
              <a:cs typeface="Iskoola Pota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Resources</a:t>
            </a:r>
            <a:endParaRPr/>
          </a:p>
          <a:p>
            <a:pPr marL="742950" lvl="2" indent="-3429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US" u="sng">
                <a:solidFill>
                  <a:schemeClr val="tx2">
                    <a:lumMod val="75000"/>
                  </a:schemeClr>
                </a:solidFill>
                <a:latin typeface="Times New Roman"/>
                <a:ea typeface="Malgun Gothic"/>
                <a:cs typeface="Iskoola Pota"/>
                <a:hlinkClick r:id="rId2" tooltip="https://www.electronicwings.com/avr-atmega/ultrasonic-module-hc-sr04-interfacing-with-atmega1632"/>
              </a:rPr>
              <a:t>Ultrasonic Module HC-SR04 interfacing with AVR ATmega16/ATmega32 ... (electronicwings.com)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ea typeface="Malgun Gothic"/>
              <a:cs typeface="Iskoola Pota"/>
            </a:endParaRPr>
          </a:p>
          <a:p>
            <a:pPr marL="742950" lvl="2" indent="-3429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US" u="sng">
                <a:solidFill>
                  <a:schemeClr val="tx2">
                    <a:lumMod val="75000"/>
                  </a:schemeClr>
                </a:solidFill>
                <a:latin typeface="Times New Roman"/>
                <a:ea typeface="Malgun Gothic"/>
                <a:cs typeface="Iskoola Pota"/>
                <a:hlinkClick r:id="rId3" tooltip="https://www.electronicwings.com/sensors-modules/ultrasonic-module-hc-sr04"/>
              </a:rPr>
              <a:t>Ultrasonic Module HC-SR04 | Sensors &amp; Modules (electronicwings.com)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ea typeface="Malgun Gothic"/>
              <a:cs typeface="Iskoola Pota"/>
            </a:endParaRPr>
          </a:p>
          <a:p>
            <a:pPr marL="742950" lvl="2" indent="-3429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US" u="sng">
                <a:solidFill>
                  <a:schemeClr val="tx2">
                    <a:lumMod val="75000"/>
                  </a:schemeClr>
                </a:solidFill>
                <a:latin typeface="Times New Roman"/>
                <a:ea typeface="Malgun Gothic"/>
                <a:cs typeface="Iskoola Pota"/>
                <a:hlinkClick r:id="rId4" tooltip="https://www.electroschematics.com/hc-sr04-datasheet/"/>
              </a:rPr>
              <a:t>HC-SR04 Datasheet (electroschematics.com)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ea typeface="Malgun Gothic"/>
              <a:cs typeface="Iskoola Pota"/>
            </a:endParaRPr>
          </a:p>
          <a:p>
            <a:pPr marL="400050" lvl="2" indent="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None/>
              <a:defRPr/>
            </a:pP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ea typeface="Malgun Gothic"/>
              <a:cs typeface="Iskoola Pota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Datasheet</a:t>
            </a:r>
            <a:endParaRPr/>
          </a:p>
          <a:p>
            <a:pPr marL="742950" lvl="2" indent="-3429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defRPr/>
            </a:pPr>
            <a:r>
              <a:rPr lang="en-GB" u="sng">
                <a:solidFill>
                  <a:schemeClr val="tx2">
                    <a:lumMod val="75000"/>
                  </a:schemeClr>
                </a:solidFill>
                <a:latin typeface="Times New Roman"/>
                <a:ea typeface="Malgun Gothic"/>
                <a:cs typeface="Iskoola Pota"/>
                <a:hlinkClick r:id="rId5" tooltip="https://dms.uom.lk/apps/files/?dir=/Final%20Evaluation_Group%2018/Datasheets&amp;fileid=21431680"/>
              </a:rPr>
              <a:t>Datasheets - Files - Document Management System- University of Moratuwa (uom.lk)</a:t>
            </a: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ea typeface="Malgun Gothic"/>
              <a:cs typeface="Iskoola Pota"/>
            </a:endParaRPr>
          </a:p>
        </p:txBody>
      </p:sp>
      <p:sp>
        <p:nvSpPr>
          <p:cNvPr id="6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Working Principle:</a:t>
            </a:r>
            <a:endParaRPr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pic>
        <p:nvPicPr>
          <p:cNvPr id="6" name="Picture 3" hidden="0">
            <a:hlinkClick r:id="rId2" tooltip="Image Source"/>
          </p:cNvPr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552700" y="1371600"/>
            <a:ext cx="7086600" cy="4658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Working Principle:</a:t>
            </a:r>
            <a:endParaRPr/>
          </a:p>
        </p:txBody>
      </p:sp>
      <p:pic>
        <p:nvPicPr>
          <p:cNvPr id="5" name="Picture 1" hidden="0">
            <a:hlinkClick r:id="rId2" tooltip="Image Source"/>
          </p:cNvPr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079435" y="1362688"/>
            <a:ext cx="8033129" cy="4773974"/>
          </a:xfrm>
          <a:prstGeom prst="rect">
            <a:avLst/>
          </a:prstGeom>
        </p:spPr>
      </p:pic>
      <p:sp>
        <p:nvSpPr>
          <p:cNvPr id="6" name="Slide Number Placeholder 2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17" hidden="0"/>
          <p:cNvSpPr txBox="1">
            <a:spLocks noChangeArrowheads="1"/>
          </p:cNvSpPr>
          <p:nvPr isPhoto="0" userDrawn="0"/>
        </p:nvSpPr>
        <p:spPr bwMode="auto">
          <a:xfrm>
            <a:off x="3928017" y="1499883"/>
            <a:ext cx="4335965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algn="ctr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None/>
              <a:defRPr/>
            </a:pPr>
            <a:r>
              <a:rPr lang="en-US" b="1">
                <a:latin typeface="Times New Roman"/>
                <a:ea typeface="Malgun Gothic"/>
                <a:cs typeface="Iskoola Pota"/>
              </a:rPr>
              <a:t>Distance = Speed x Time</a:t>
            </a:r>
            <a:endParaRPr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Calculate Distance:</a:t>
            </a:r>
            <a:endParaRPr/>
          </a:p>
        </p:txBody>
      </p:sp>
      <p:sp>
        <p:nvSpPr>
          <p:cNvPr id="6" name="TextBox 17" hidden="0"/>
          <p:cNvSpPr txBox="1">
            <a:spLocks noChangeArrowheads="1"/>
          </p:cNvSpPr>
          <p:nvPr isPhoto="0" userDrawn="0"/>
        </p:nvSpPr>
        <p:spPr bwMode="auto">
          <a:xfrm>
            <a:off x="609600" y="2418501"/>
            <a:ext cx="10972800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Speed of sound waves is approximately 343 </a:t>
            </a:r>
            <a:r>
              <a:rPr lang="en-US" b="0" i="0">
                <a:latin typeface="Times New Roman"/>
                <a:cs typeface="Times New Roman"/>
              </a:rPr>
              <a:t>ms</a:t>
            </a:r>
            <a:r>
              <a:rPr lang="en-US" sz="2000" b="0" i="0" baseline="30000">
                <a:latin typeface="Times New Roman"/>
                <a:cs typeface="Times New Roman"/>
              </a:rPr>
              <a:t>−1</a:t>
            </a:r>
            <a:endParaRPr lang="en-US">
              <a:latin typeface="Times New Roman"/>
              <a:ea typeface="Malgun Gothic"/>
              <a:cs typeface="Times New Roman"/>
            </a:endParaRPr>
          </a:p>
        </p:txBody>
      </p:sp>
      <p:grpSp>
        <p:nvGrpSpPr>
          <p:cNvPr id="7" name="Group 11" hidden="0"/>
          <p:cNvGrpSpPr/>
          <p:nvPr isPhoto="0" userDrawn="0"/>
        </p:nvGrpSpPr>
        <p:grpSpPr bwMode="auto">
          <a:xfrm>
            <a:off x="2012886" y="3337119"/>
            <a:ext cx="8166226" cy="981171"/>
            <a:chOff x="1073308" y="3267827"/>
            <a:chExt cx="8166226" cy="981171"/>
          </a:xfrm>
        </p:grpSpPr>
        <p:sp>
          <p:nvSpPr>
            <p:cNvPr id="8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1073308" y="3510334"/>
              <a:ext cx="2641601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600">
                  <a:solidFill>
                    <a:schemeClr val="tx1"/>
                  </a:solidFill>
                  <a:latin typeface="Gill Sans MT"/>
                </a:defRPr>
              </a:lvl1pPr>
              <a:lvl2pPr marL="742950" indent="-285750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300">
                  <a:solidFill>
                    <a:schemeClr val="tx2"/>
                  </a:solidFill>
                  <a:latin typeface="Gill Sans MT"/>
                </a:defRPr>
              </a:lvl2pPr>
              <a:lvl3pPr marL="1143000" indent="-228600">
                <a:spcBef>
                  <a:spcPts val="500"/>
                </a:spcBef>
                <a:buClr>
                  <a:srgbClr val="BCBCBC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000">
                  <a:solidFill>
                    <a:schemeClr val="tx1"/>
                  </a:solidFill>
                  <a:latin typeface="Gill Sans MT"/>
                </a:defRPr>
              </a:lvl3pPr>
              <a:lvl4pPr marL="1600200" indent="-228600">
                <a:spcBef>
                  <a:spcPts val="400"/>
                </a:spcBef>
                <a:buClr>
                  <a:srgbClr val="8BA2B4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2000">
                  <a:solidFill>
                    <a:schemeClr val="tx1"/>
                  </a:solidFill>
                  <a:latin typeface="Gill Sans MT"/>
                </a:defRPr>
              </a:lvl4pPr>
              <a:lvl5pPr marL="2057400" indent="-228600">
                <a:spcBef>
                  <a:spcPts val="300"/>
                </a:spcBef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5pPr>
              <a:lvl6pPr marL="25146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6pPr>
              <a:lvl7pPr marL="29718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7pPr>
              <a:lvl8pPr marL="34290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8pPr>
              <a:lvl9pPr marL="38862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None/>
                <a:defRPr/>
              </a:pPr>
              <a:r>
                <a:rPr lang="en-US" b="1">
                  <a:latin typeface="Times New Roman"/>
                  <a:ea typeface="Malgun Gothic"/>
                  <a:cs typeface="Iskoola Pota"/>
                </a:rPr>
                <a:t>Total Distance = </a:t>
              </a:r>
              <a:endParaRPr/>
            </a:p>
          </p:txBody>
        </p:sp>
        <p:sp>
          <p:nvSpPr>
            <p:cNvPr id="9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3714908" y="3267827"/>
              <a:ext cx="5524625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600">
                  <a:solidFill>
                    <a:schemeClr val="tx1"/>
                  </a:solidFill>
                  <a:latin typeface="Gill Sans MT"/>
                </a:defRPr>
              </a:lvl1pPr>
              <a:lvl2pPr marL="742950" indent="-285750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300">
                  <a:solidFill>
                    <a:schemeClr val="tx2"/>
                  </a:solidFill>
                  <a:latin typeface="Gill Sans MT"/>
                </a:defRPr>
              </a:lvl2pPr>
              <a:lvl3pPr marL="1143000" indent="-228600">
                <a:spcBef>
                  <a:spcPts val="500"/>
                </a:spcBef>
                <a:buClr>
                  <a:srgbClr val="BCBCBC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000">
                  <a:solidFill>
                    <a:schemeClr val="tx1"/>
                  </a:solidFill>
                  <a:latin typeface="Gill Sans MT"/>
                </a:defRPr>
              </a:lvl3pPr>
              <a:lvl4pPr marL="1600200" indent="-228600">
                <a:spcBef>
                  <a:spcPts val="400"/>
                </a:spcBef>
                <a:buClr>
                  <a:srgbClr val="8BA2B4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2000">
                  <a:solidFill>
                    <a:schemeClr val="tx1"/>
                  </a:solidFill>
                  <a:latin typeface="Gill Sans MT"/>
                </a:defRPr>
              </a:lvl4pPr>
              <a:lvl5pPr marL="2057400" indent="-228600">
                <a:spcBef>
                  <a:spcPts val="300"/>
                </a:spcBef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5pPr>
              <a:lvl6pPr marL="25146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6pPr>
              <a:lvl7pPr marL="29718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7pPr>
              <a:lvl8pPr marL="34290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8pPr>
              <a:lvl9pPr marL="38862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None/>
                <a:defRPr/>
              </a:pPr>
              <a:r>
                <a:rPr lang="en-US" b="1">
                  <a:latin typeface="Times New Roman"/>
                  <a:ea typeface="Malgun Gothic"/>
                  <a:cs typeface="Iskoola Pota"/>
                </a:rPr>
                <a:t>343 </a:t>
              </a:r>
              <a:r>
                <a:rPr lang="en-US" b="1" i="0">
                  <a:latin typeface="Times New Roman"/>
                  <a:cs typeface="Times New Roman"/>
                </a:rPr>
                <a:t>ms</a:t>
              </a:r>
              <a:r>
                <a:rPr lang="en-US" sz="2400" b="1" i="0" baseline="30000">
                  <a:latin typeface="Times New Roman"/>
                  <a:cs typeface="Times New Roman"/>
                </a:rPr>
                <a:t>−1</a:t>
              </a:r>
              <a:r>
                <a:rPr lang="en-US" sz="2000" b="1">
                  <a:latin typeface="Times New Roman"/>
                  <a:ea typeface="Malgun Gothic"/>
                  <a:cs typeface="Iskoola Pota"/>
                </a:rPr>
                <a:t> </a:t>
              </a:r>
              <a:r>
                <a:rPr lang="en-US" b="1">
                  <a:latin typeface="Times New Roman"/>
                  <a:ea typeface="Malgun Gothic"/>
                  <a:cs typeface="Iskoola Pota"/>
                </a:rPr>
                <a:t>x Time of High(Echo) Pulse</a:t>
              </a:r>
              <a:endParaRPr/>
            </a:p>
          </p:txBody>
        </p:sp>
        <p:sp>
          <p:nvSpPr>
            <p:cNvPr id="10" name="TextBox 17" hidden="0"/>
            <p:cNvSpPr txBox="1">
              <a:spLocks noChangeArrowheads="1"/>
            </p:cNvSpPr>
            <p:nvPr isPhoto="0" userDrawn="0"/>
          </p:nvSpPr>
          <p:spPr bwMode="auto">
            <a:xfrm>
              <a:off x="6242528" y="3756555"/>
              <a:ext cx="469384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600">
                  <a:solidFill>
                    <a:schemeClr val="tx1"/>
                  </a:solidFill>
                  <a:latin typeface="Gill Sans MT"/>
                </a:defRPr>
              </a:lvl1pPr>
              <a:lvl2pPr marL="742950" indent="-285750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300">
                  <a:solidFill>
                    <a:schemeClr val="tx2"/>
                  </a:solidFill>
                  <a:latin typeface="Gill Sans MT"/>
                </a:defRPr>
              </a:lvl2pPr>
              <a:lvl3pPr marL="1143000" indent="-228600">
                <a:spcBef>
                  <a:spcPts val="500"/>
                </a:spcBef>
                <a:buClr>
                  <a:srgbClr val="BCBCBC"/>
                </a:buClr>
                <a:buSzPct val="76000"/>
                <a:buFont typeface="Wingdings 3"/>
                <a:buChar char=""/>
                <a:tabLst>
                  <a:tab pos="284163" algn="l"/>
                </a:tabLst>
                <a:defRPr sz="2000">
                  <a:solidFill>
                    <a:schemeClr val="tx1"/>
                  </a:solidFill>
                  <a:latin typeface="Gill Sans MT"/>
                </a:defRPr>
              </a:lvl3pPr>
              <a:lvl4pPr marL="1600200" indent="-228600">
                <a:spcBef>
                  <a:spcPts val="400"/>
                </a:spcBef>
                <a:buClr>
                  <a:srgbClr val="8BA2B4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2000">
                  <a:solidFill>
                    <a:schemeClr val="tx1"/>
                  </a:solidFill>
                  <a:latin typeface="Gill Sans MT"/>
                </a:defRPr>
              </a:lvl4pPr>
              <a:lvl5pPr marL="2057400" indent="-228600">
                <a:spcBef>
                  <a:spcPts val="300"/>
                </a:spcBef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5pPr>
              <a:lvl6pPr marL="25146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6pPr>
              <a:lvl7pPr marL="29718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7pPr>
              <a:lvl8pPr marL="34290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8pPr>
              <a:lvl9pPr marL="3886200" indent="-228600">
                <a:spcBef>
                  <a:spcPts val="300"/>
                </a:spcBef>
                <a:spcAft>
                  <a:spcPts val="0"/>
                </a:spcAft>
                <a:buClr>
                  <a:schemeClr val="accent2"/>
                </a:buClr>
                <a:buSzPct val="70000"/>
                <a:buFont typeface="Wingdings"/>
                <a:buChar char=""/>
                <a:tabLst>
                  <a:tab pos="284163" algn="l"/>
                </a:tabLst>
                <a:defRPr sz="1600">
                  <a:solidFill>
                    <a:schemeClr val="tx1"/>
                  </a:solidFill>
                  <a:latin typeface="Gill Sans MT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75000"/>
                  </a:schemeClr>
                </a:buClr>
                <a:buSzPct val="100000"/>
                <a:buNone/>
                <a:defRPr/>
              </a:pPr>
              <a:r>
                <a:rPr lang="en-US" b="1">
                  <a:latin typeface="Times New Roman"/>
                  <a:ea typeface="Malgun Gothic"/>
                  <a:cs typeface="Iskoola Pota"/>
                </a:rPr>
                <a:t>2</a:t>
              </a:r>
              <a:endParaRPr/>
            </a:p>
          </p:txBody>
        </p:sp>
        <p:cxnSp>
          <p:nvCxnSpPr>
            <p:cNvPr id="11" name="Straight Connector 2" hidden="0"/>
            <p:cNvCxnSpPr>
              <a:cxnSpLocks/>
              <a:stCxn id="8" idx="3"/>
            </p:cNvCxnSpPr>
            <p:nvPr isPhoto="0" userDrawn="0"/>
          </p:nvCxnSpPr>
          <p:spPr bwMode="auto">
            <a:xfrm>
              <a:off x="3714909" y="3756556"/>
              <a:ext cx="55246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7" hidden="0"/>
          <p:cNvSpPr txBox="1">
            <a:spLocks noChangeArrowheads="1"/>
          </p:cNvSpPr>
          <p:nvPr isPhoto="0" userDrawn="0"/>
        </p:nvSpPr>
        <p:spPr bwMode="auto">
          <a:xfrm>
            <a:off x="609599" y="4756399"/>
            <a:ext cx="10972800" cy="8925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We divide this by 2, because we get the time taken by pulse to leave and return.</a:t>
            </a:r>
            <a:endParaRPr lang="en-US">
              <a:latin typeface="Times New Roman"/>
              <a:ea typeface="Malgun Gothic"/>
              <a:cs typeface="Times New Roman"/>
            </a:endParaRPr>
          </a:p>
        </p:txBody>
      </p:sp>
      <p:sp>
        <p:nvSpPr>
          <p:cNvPr id="13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Codes:</a:t>
            </a:r>
            <a:endParaRPr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09600" y="1752599"/>
          <a:ext cx="10972800" cy="457200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5486400"/>
                <a:gridCol w="5486400"/>
              </a:tblGrid>
              <a:tr h="3844834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#ifndef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ULTRASONIC_H_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ULTRASONIC_H_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US1_TRIG_POS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PA0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Trigger pin on PA0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US1_ECHO_POS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PA6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Echo pin on PA6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US3_TRIG_POS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PA2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Trigger pin on PA2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US3_ECHO_POS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PC6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Echo pin on PA6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US2_TRIG_POS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PA1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Trigger pin on PA1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US2_ECHO_POS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PB2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Echo pin on PB2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US4_TRIG_POS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PA3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Trigger pin on PA3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US4_ECHO_POS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PC7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Echo pin on PC7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US_NO_OBSTACLE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-2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Function Prototypes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HCSR04Init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HCSR04Trigger2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uint16_t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uint16_t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GetPulseWidth2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/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HCSR04Trigger3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/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HCSR04Trigger4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1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uint16_t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GetPulseWidth3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1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uint16_t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GetPulseWidth4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+mn-cs"/>
                        </a:rPr>
                        <a:t>void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+mn-cs"/>
                        </a:rPr>
                        <a:t>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+mn-cs"/>
                        </a:rPr>
                        <a:t>readDistances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+mn-cs"/>
                        </a:rPr>
                        <a:t>();</a:t>
                      </a:r>
                      <a:endParaRPr/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numberString1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[4],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numberString2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[4];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[2]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{31,31};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//stores the distances in an array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HCSR04Init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DDRA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US1_TRIG_POS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Trigger pin as output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DDRA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US2_TRIG_POS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DDRA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US3_TRIG_POS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Trigger pin as output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DDRA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US4_TRIG_POS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PORTA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US1_TRIG_POS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//high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(15);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//wait 15uS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PORTA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~(1&lt;&lt;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US1_TRIG_POS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//low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HCSR04Trigger2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PORTA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US2_TRIG_POS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//high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(15);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//wait 15uS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PORTA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~(1&lt;&lt;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US2_TRIG_POS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//low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uint16_t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 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uint32_t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for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&lt;600000;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 Box 33" hidden="0"/>
          <p:cNvSpPr txBox="1"/>
          <p:nvPr isPhoto="0" userDrawn="0"/>
        </p:nvSpPr>
        <p:spPr bwMode="auto">
          <a:xfrm>
            <a:off x="609600" y="1264012"/>
            <a:ext cx="1295401" cy="387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>
                <a:latin typeface="Times New Roman"/>
                <a:ea typeface="Malgun Gothic"/>
                <a:cs typeface="Iskoola Pota"/>
              </a:rPr>
              <a:t>Ultrasonic.h</a:t>
            </a:r>
            <a:endParaRPr lang="en-US" sz="1100">
              <a:latin typeface="Calibri"/>
              <a:ea typeface="Malgun Gothic"/>
              <a:cs typeface="Iskoola Pot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hidden="0"/>
          <p:cNvCxnSpPr>
            <a:cxnSpLocks/>
          </p:cNvCxnSpPr>
          <p:nvPr isPhoto="0" userDrawn="0"/>
        </p:nvCxnSpPr>
        <p:spPr bwMode="auto">
          <a:xfrm>
            <a:off x="609600" y="1143000"/>
            <a:ext cx="1109186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09600" y="136524"/>
          <a:ext cx="10972800" cy="615696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5486400"/>
                <a:gridCol w="5486400"/>
              </a:tblGrid>
              <a:tr h="5715636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(!(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PINA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US1_ECHO_POS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continue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//Line is still low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//High edge detected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TCCR1A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TCCR1B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CS11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Resolution of the timer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Start counting time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for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&lt;600000;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PINA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US1_ECHO_POS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60000)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No object in the range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continue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/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 if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==600000)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US_NO_OBSTACLE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//Time out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//Falling edge found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TCCR1B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//Stop Timer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60000)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US_NO_OBSTACLE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 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//No obstacle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&gt;&gt;1);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uint16_t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GetPulseWidth2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uint32_t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for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&lt;600000;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++){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(!(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PINB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US2_ECHO_POS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continue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//Line is still low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//High edge detected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>
                        <a:solidFill>
                          <a:srgbClr val="A000A0"/>
                        </a:solidFill>
                        <a:latin typeface="Calibri"/>
                        <a:ea typeface="Malgun Gothic"/>
                        <a:cs typeface="Calibri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TCCR1A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TCCR1B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CS11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Resolution of the timer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Start counting time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for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&lt;600000;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PINB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US2_ECHO_POS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60000)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No object in the range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continue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chemeClr val="lt1"/>
                          </a:solidFill>
                          <a:latin typeface="Calibri"/>
                          <a:ea typeface="Malgun Gothic"/>
                          <a:cs typeface="Iskoola Pota"/>
                        </a:rPr>
                        <a:t>   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             }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</a:rPr>
                        <a:t>	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}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==600000)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US_NO_OBSTACLE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//Time out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//Falling edge found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TCCR1B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//Stop Timer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60000)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US_NO_OBSTACLE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//No obstacle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&gt;&gt;1);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HCSR04Trigger3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PORTA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US3_TRIG_POS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//high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(15);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//wait 15uS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PORTA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~(1&lt;&lt;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US3_TRIG_POS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//low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hidden="0"/>
          <p:cNvCxnSpPr>
            <a:cxnSpLocks/>
          </p:cNvCxnSpPr>
          <p:nvPr isPhoto="0" userDrawn="0"/>
        </p:nvCxnSpPr>
        <p:spPr bwMode="auto">
          <a:xfrm>
            <a:off x="609600" y="1143000"/>
            <a:ext cx="1109186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09600" y="136524"/>
          <a:ext cx="10972800" cy="6084393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3657600"/>
                <a:gridCol w="3657600"/>
                <a:gridCol w="3657600"/>
              </a:tblGrid>
              <a:tr h="6084393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HCSR04Trigger4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PORTA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US4_TRIG_POS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//high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(15);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//wait 15uS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PORTA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&amp;=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~(1&lt;&lt;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US4_TRIG_POS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//low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uint16_t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GetPulseWidth3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uint32_t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for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&lt;600000;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(!(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PINC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US3_ECHO_POS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continue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//Line is still low</a:t>
                      </a:r>
                      <a:endParaRPr/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//High edge detected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TCCR1A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TCCR1B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=(1&lt;&lt;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CS11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Resolution of the timer</a:t>
                      </a:r>
                      <a:endParaRPr lang="en-US" sz="800" b="0" i="0" u="none" strike="noStrike" cap="none" spc="0">
                        <a:ln>
                          <a:noFill/>
                        </a:ln>
                        <a:solidFill>
                          <a:prstClr val="white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lvl="0" indent="0" algn="l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 i="0" u="none" strike="noStrike" cap="none" spc="0">
                          <a:ln>
                            <a:noFill/>
                          </a:ln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Start counting time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for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&lt;600000;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++)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Almost 40 milliseconds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PINC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US3_ECHO_POS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60000)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No object in the range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continue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==600000)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US_NO_OBSTACLE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//Time out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//Falling edge found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TCCR1B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//Stop Timer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60000)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US_NO_OBSTACLE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 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//No obstacle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&gt;&gt;1);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uint16_t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GetPulseWidth4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uint32_t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for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&lt;600000;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(!(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PINC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US4_ECHO_POS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continue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//Line is still low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//High edge detected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TCCR1A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TCCR1B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CS11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Resolution of the timer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Start counting time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for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&lt;600000;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PINC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US4_ECHO_POS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)){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60000)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No object in the range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continue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break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i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==600000)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US_NO_OBSTACLE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//Time out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TCNT1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//Falling edge found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TCCR1B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=0x00;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//Stop Timer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60000)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US_NO_OBSTACLE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//No obstacle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result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&gt;&gt;1);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#endif</a:t>
                      </a:r>
                      <a:r>
                        <a:rPr lang="en-US" sz="8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ULTRASONIC_H_ */</a:t>
                      </a: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endParaRPr lang="en-US" sz="8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Full Circuit Diagram:</a:t>
            </a:r>
            <a:endParaRPr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pic>
        <p:nvPicPr>
          <p:cNvPr id="6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286000" y="1201125"/>
            <a:ext cx="7620000" cy="5097100"/>
          </a:xfrm>
          <a:prstGeom prst="rect">
            <a:avLst/>
          </a:prstGeom>
          <a:ln w="6350">
            <a:solidFill>
              <a:srgbClr val="009DD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grpSp>
        <p:nvGrpSpPr>
          <p:cNvPr id="6" name="Group 2" hidden="0"/>
          <p:cNvGrpSpPr/>
          <p:nvPr isPhoto="0" userDrawn="0"/>
        </p:nvGrpSpPr>
        <p:grpSpPr bwMode="auto">
          <a:xfrm>
            <a:off x="609599" y="1839148"/>
            <a:ext cx="10972803" cy="3793366"/>
            <a:chOff x="609599" y="1839148"/>
            <a:chExt cx="10972803" cy="3793366"/>
          </a:xfrm>
        </p:grpSpPr>
        <p:pic>
          <p:nvPicPr>
            <p:cNvPr id="7" name="Picture 7" descr="A picture containing text&#10;&#10;Description automatically generated" hidden="0"/>
            <p:cNvPicPr>
              <a:picLocks noChangeAspect="1"/>
            </p:cNvPicPr>
            <p:nvPr isPhoto="0" userDrawn="0"/>
          </p:nvPicPr>
          <p:blipFill>
            <a:blip r:embed="rId2"/>
            <a:srcRect l="20937" t="4295" r="20968" b="4078"/>
            <a:stretch/>
          </p:blipFill>
          <p:spPr bwMode="auto">
            <a:xfrm>
              <a:off x="6248402" y="1839148"/>
              <a:ext cx="5334000" cy="379336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8" descr="Graphical user interface&#10;&#10;Description automatically generated" hidden="0"/>
            <p:cNvPicPr>
              <a:picLocks noChangeAspect="1"/>
            </p:cNvPicPr>
            <p:nvPr isPhoto="0" userDrawn="0"/>
          </p:nvPicPr>
          <p:blipFill>
            <a:blip r:embed="rId3"/>
            <a:srcRect l="20842" t="4296" r="20771" b="4287"/>
            <a:stretch/>
          </p:blipFill>
          <p:spPr bwMode="auto">
            <a:xfrm>
              <a:off x="609599" y="1866837"/>
              <a:ext cx="5334000" cy="3765677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034B3B-B7B9-49CA-A220-218B97D8E36D}" type="slidenum">
              <a:rPr lang="en-US">
                <a:solidFill>
                  <a:srgbClr val="17406D"/>
                </a:solidFill>
                <a:latin typeface="Gill Sans MT"/>
              </a:rPr>
              <a:t/>
            </a:fld>
            <a:endParaRPr lang="en-US">
              <a:solidFill>
                <a:srgbClr val="17406D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381000"/>
            <a:ext cx="8229600" cy="735013"/>
          </a:xfrm>
        </p:spPr>
        <p:txBody>
          <a:bodyPr anchor="ctr"/>
          <a:lstStyle/>
          <a:p>
            <a:pPr>
              <a:defRPr/>
            </a:pPr>
            <a:r>
              <a:rPr lang="en-US" sz="4000" b="1"/>
              <a:t>PCB Design</a:t>
            </a:r>
            <a:endParaRPr/>
          </a:p>
        </p:txBody>
      </p:sp>
      <p:pic>
        <p:nvPicPr>
          <p:cNvPr id="6" name="Picture 3" descr="Graphical user interface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rcRect l="19832" t="7574" r="19896" b="7551"/>
          <a:stretch/>
        </p:blipFill>
        <p:spPr bwMode="auto">
          <a:xfrm>
            <a:off x="609600" y="1252620"/>
            <a:ext cx="5358384" cy="3579761"/>
          </a:xfrm>
          <a:prstGeom prst="rect">
            <a:avLst/>
          </a:prstGeom>
          <a:ln>
            <a:noFill/>
          </a:ln>
        </p:spPr>
      </p:pic>
      <p:pic>
        <p:nvPicPr>
          <p:cNvPr id="7" name="Picture 4" descr="Text&#10;&#10;Description automatically generated with medium confidence" hidden="0"/>
          <p:cNvPicPr>
            <a:picLocks noChangeAspect="1"/>
          </p:cNvPicPr>
          <p:nvPr isPhoto="0" userDrawn="0"/>
        </p:nvPicPr>
        <p:blipFill>
          <a:blip r:embed="rId3"/>
          <a:srcRect l="19832" t="7797" r="19896" b="7328"/>
          <a:stretch/>
        </p:blipFill>
        <p:spPr bwMode="auto">
          <a:xfrm>
            <a:off x="6096000" y="2817914"/>
            <a:ext cx="5491706" cy="343353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pic>
        <p:nvPicPr>
          <p:cNvPr id="6" name="Picture 5" descr="Diagram, schematic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705100" y="1295400"/>
            <a:ext cx="6781800" cy="49164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Main Program:</a:t>
            </a:r>
            <a:endParaRPr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09600" y="1219200"/>
          <a:ext cx="10972800" cy="500634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3657600"/>
                <a:gridCol w="3657600"/>
                <a:gridCol w="3657600"/>
              </a:tblGrid>
              <a:tr h="4953000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 i="1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F_CPU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16000000UL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&lt;avr/io.h&gt;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&lt;util/delay.h&gt;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&lt;stdlib.h&gt;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"LCD.h"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"Ultrasonic.h"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previous_distance1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percentage1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previous_distance2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percentage2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distance3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previous_distance3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distance4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previous_distance4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main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LCD_Init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Initializing the LCD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numberString1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[4],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numberString2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[4];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DDRD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0xFF;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while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(1){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5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uint16_t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r3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r4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(100);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HCSR04Init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85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 Initializing 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while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(1){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r1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r2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=(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*0.034/2.0);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percentage1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*100/75;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distance1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!=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previous_distance1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LCD_Clear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50" b="0">
                        <a:solidFill>
                          <a:srgbClr val="A31515"/>
                        </a:solidFill>
                        <a:latin typeface="Calibri"/>
                        <a:ea typeface="Malgun Gothic"/>
                        <a:cs typeface="Calibri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LCD_SetCursor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LCD_Print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"Bin 01:"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LCD_SetCursor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(9,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itoa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percentage1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numberString1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10);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LCD_Print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numberString1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LCD_SetCursor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(12,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LCD_Print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"%"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previous_distance1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distance1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</a:rPr>
                        <a:t>			</a:t>
                      </a:r>
                      <a:r>
                        <a:rPr lang="en-US" sz="8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</a:rPr>
                        <a:t>_delay_ms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(30);</a:t>
                      </a:r>
                      <a:endParaRPr/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                     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=(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*0.034/2.0);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percentage2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*100/75;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distance2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!=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previous_distance2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LCD_Clear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/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                      LCD_SetCursor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2);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LCD_Print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"Bin 02:"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LCD_SetCursor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(9,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2);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itoa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percentage2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numberString2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10);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LCD_Print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numberString2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LCD_SetCursor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(12,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2);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LCD_Print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"%"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previous_distance2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distance2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(30);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HCSR04Trigger3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r3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GetPulseWidth3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HCSR04Trigger4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r4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GetPulseWidth4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distance3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=(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r3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*0.035/2.0);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previous_distance3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distance3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(30);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distance4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=(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r4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*0.035/2.0);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previous_distance4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85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distance4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(30);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8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        </a:t>
                      </a: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8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}</a:t>
                      </a:r>
                      <a:endParaRPr lang="en-US" sz="8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4000" b="1"/>
              <a:t>204172L_Rambukkamage R.D.S.T</a:t>
            </a:r>
            <a:endParaRPr/>
          </a:p>
        </p:txBody>
      </p:sp>
      <p:sp>
        <p:nvSpPr>
          <p:cNvPr id="5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6" name="TextBox 17" hidden="0"/>
          <p:cNvSpPr txBox="1">
            <a:spLocks noChangeArrowheads="1"/>
          </p:cNvSpPr>
          <p:nvPr isPhoto="0" userDrawn="0"/>
        </p:nvSpPr>
        <p:spPr bwMode="auto">
          <a:xfrm>
            <a:off x="1066800" y="1574902"/>
            <a:ext cx="9372600" cy="43545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defRPr/>
            </a:pPr>
            <a:r>
              <a:rPr lang="en-US" sz="2800">
                <a:latin typeface="Times New Roman"/>
                <a:ea typeface="Batang"/>
                <a:cs typeface="Iskoola Pota"/>
              </a:rPr>
              <a:t>01. Servo motor</a:t>
            </a:r>
            <a:endParaRPr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/>
              <a:buChar char=""/>
              <a:defRPr/>
            </a:pPr>
            <a:r>
              <a:rPr lang="en-GB" sz="24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To rotate to open the lid.</a:t>
            </a:r>
            <a:endParaRPr lang="en-US" sz="2400">
              <a:solidFill>
                <a:schemeClr val="tx1"/>
              </a:solidFill>
              <a:latin typeface="Times New Roman"/>
              <a:ea typeface="Batang"/>
              <a:cs typeface="Iskoola Pota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800">
                <a:latin typeface="Times New Roman"/>
                <a:ea typeface="Batang"/>
                <a:cs typeface="Iskoola Pota"/>
              </a:rPr>
              <a:t>02. Real-time clock</a:t>
            </a:r>
            <a:endParaRPr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/>
              <a:buChar char=""/>
              <a:defRPr/>
            </a:pPr>
            <a:r>
              <a:rPr lang="en-US" sz="24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Track time</a:t>
            </a:r>
            <a:endParaRPr lang="en-US" sz="1900">
              <a:latin typeface="Times New Roman"/>
              <a:ea typeface="Batang"/>
              <a:cs typeface="Iskoola Pot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ct val="100000"/>
              <a:buFont typeface="Wingdings"/>
              <a:buChar char="v"/>
              <a:defRPr/>
            </a:pPr>
            <a:r>
              <a:rPr lang="en-US" sz="28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Helped to </a:t>
            </a:r>
            <a:r>
              <a:rPr lang="en-GB" sz="28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complete the full circuit diagram.</a:t>
            </a:r>
            <a:endParaRPr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ct val="100000"/>
              <a:buFont typeface="Wingdings"/>
              <a:buChar char="v"/>
              <a:defRPr/>
            </a:pPr>
            <a:r>
              <a:rPr lang="en-GB" sz="2800">
                <a:latin typeface="Times New Roman"/>
                <a:ea typeface="Batang"/>
                <a:cs typeface="Iskoola Pota"/>
              </a:rPr>
              <a:t>Help to create the animation using blender software.</a:t>
            </a:r>
            <a:endParaRPr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ct val="100000"/>
              <a:buFont typeface="Wingdings"/>
              <a:buChar char="v"/>
              <a:defRPr/>
            </a:pPr>
            <a:r>
              <a:rPr lang="en-GB" sz="2800">
                <a:latin typeface="Times New Roman"/>
                <a:ea typeface="Batang"/>
                <a:cs typeface="Iskoola Pota"/>
              </a:rPr>
              <a:t>Help to create the PCB </a:t>
            </a:r>
            <a:endParaRPr/>
          </a:p>
        </p:txBody>
      </p:sp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2" hidden="0"/>
          <p:cNvSpPr>
            <a:spLocks noGrp="1"/>
          </p:cNvSpPr>
          <p:nvPr isPhoto="0" userDrawn="0">
            <p:ph sz="quarter" idx="1" hasCustomPrompt="0"/>
          </p:nvPr>
        </p:nvSpPr>
        <p:spPr bwMode="auto">
          <a:xfrm>
            <a:off x="609600" y="1295400"/>
            <a:ext cx="10972800" cy="4876800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GB">
                <a:latin typeface="Times New Roman"/>
                <a:ea typeface="Malgun Gothic"/>
                <a:cs typeface="Iskoola Pota"/>
              </a:rPr>
              <a:t>I guessed our lid weight will be 200-400g and the distance( r) will be 6 cm.</a:t>
            </a:r>
            <a:endParaRPr lang="en-US">
              <a:latin typeface="Times New Roman"/>
              <a:ea typeface="Malgun Gothic"/>
              <a:cs typeface="Iskoola Pota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GB">
                <a:latin typeface="Times New Roman"/>
                <a:ea typeface="Malgun Gothic"/>
                <a:cs typeface="Iskoola Pota"/>
              </a:rPr>
              <a:t>I decided to choose a 3kg.cm standard servo motor. Because I have to think about the friction.</a:t>
            </a:r>
            <a:endParaRPr lang="en-US">
              <a:latin typeface="Times New Roman"/>
              <a:ea typeface="Malgun Gothic"/>
              <a:cs typeface="Iskoola Pota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They are small, powerful, easily programmable, and accurate. Most importantly, though, they allow for near-perfect repeatability of motion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It has a rotation angle that varies from 0° to 180°.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Torque = force * r</a:t>
            </a:r>
            <a:endParaRPr/>
          </a:p>
          <a:p>
            <a:pPr marL="1017588" lvl="3" indent="-3429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tabLst>
                <a:tab pos="284163" algn="l"/>
              </a:tabLst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3 kg    1 cm</a:t>
            </a:r>
            <a:endParaRPr/>
          </a:p>
          <a:p>
            <a:pPr marL="1017588" lvl="3" indent="-3429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tabLst>
                <a:tab pos="284163" algn="l"/>
              </a:tabLst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r    6 cm</a:t>
            </a:r>
            <a:endParaRPr/>
          </a:p>
          <a:p>
            <a:pPr marL="1017588" lvl="3" indent="-3429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tabLst>
                <a:tab pos="284163" algn="l"/>
              </a:tabLst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w = 500g</a:t>
            </a:r>
            <a:endParaRPr/>
          </a:p>
          <a:p>
            <a:pPr marL="0" indent="0">
              <a:buFont typeface="Wingdings 3"/>
              <a:buNone/>
              <a:defRPr/>
            </a:pPr>
            <a:endParaRPr lang="en-US" sz="2000"/>
          </a:p>
          <a:p>
            <a:pPr marL="0" indent="0">
              <a:buFont typeface="Wingdings 3"/>
              <a:buNone/>
              <a:defRPr/>
            </a:pPr>
            <a:r>
              <a:rPr lang="en-US"/>
              <a:t> </a:t>
            </a:r>
            <a:endParaRPr/>
          </a:p>
          <a:p>
            <a:pPr marL="0" indent="0">
              <a:buFont typeface="Wingdings 3"/>
              <a:buNone/>
              <a:defRPr/>
            </a:pPr>
            <a:endParaRPr lang="en-US"/>
          </a:p>
          <a:p>
            <a:pPr marL="0" indent="0">
              <a:buFont typeface="Wingdings 3"/>
              <a:buNone/>
              <a:defRPr/>
            </a:pPr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01. Servo Motor</a:t>
            </a:r>
            <a:endParaRPr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Pin Diagram:</a:t>
            </a:r>
            <a:endParaRPr/>
          </a:p>
        </p:txBody>
      </p:sp>
      <p:sp>
        <p:nvSpPr>
          <p:cNvPr id="6" name="TextBox 4" hidden="0"/>
          <p:cNvSpPr txBox="1">
            <a:spLocks noChangeArrowheads="1"/>
          </p:cNvSpPr>
          <p:nvPr isPhoto="0" userDrawn="0"/>
        </p:nvSpPr>
        <p:spPr bwMode="auto">
          <a:xfrm>
            <a:off x="747713" y="1413063"/>
            <a:ext cx="6408058" cy="40318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endParaRPr lang="en-US"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As shown in the figure, servo motor has three pins.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 b="1">
                <a:latin typeface="Times New Roman"/>
                <a:ea typeface="Malgun Gothic"/>
                <a:cs typeface="Iskoola Pota"/>
              </a:rPr>
              <a:t>+VCC (RED)</a:t>
            </a:r>
            <a:endParaRPr/>
          </a:p>
          <a:p>
            <a:pPr lvl="1">
              <a:buFont typeface="Courier New"/>
              <a:buChar char="o"/>
              <a:defRPr/>
            </a:pPr>
            <a:r>
              <a:rPr lang="en-US" sz="2000">
                <a:latin typeface="Times New Roman"/>
                <a:ea typeface="Malgun Gothic"/>
                <a:cs typeface="Iskoola Pota"/>
              </a:rPr>
              <a:t>Connect +VCC supply to this pin. it is 4.8 V (~5V).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 b="1">
                <a:latin typeface="Times New Roman"/>
                <a:ea typeface="Malgun Gothic"/>
                <a:cs typeface="Iskoola Pota"/>
              </a:rPr>
              <a:t>Ground (BROWN)</a:t>
            </a:r>
            <a:endParaRPr/>
          </a:p>
          <a:p>
            <a:pPr lvl="1">
              <a:buFont typeface="Courier New"/>
              <a:buChar char="o"/>
              <a:defRPr/>
            </a:pPr>
            <a:r>
              <a:rPr lang="en-US" sz="2000">
                <a:latin typeface="Times New Roman"/>
                <a:ea typeface="Malgun Gothic"/>
                <a:cs typeface="Iskoola Pota"/>
              </a:rPr>
              <a:t>Connect Ground to this pin.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 b="1">
                <a:latin typeface="Times New Roman"/>
                <a:ea typeface="Malgun Gothic"/>
                <a:cs typeface="Iskoola Pota"/>
              </a:rPr>
              <a:t>Control Signal (ORANGE)</a:t>
            </a:r>
            <a:endParaRPr/>
          </a:p>
          <a:p>
            <a:pPr lvl="1">
              <a:buFont typeface="Courier New"/>
              <a:buChar char="o"/>
              <a:defRPr/>
            </a:pPr>
            <a:r>
              <a:rPr lang="en-US" sz="2000">
                <a:latin typeface="Times New Roman"/>
                <a:ea typeface="Malgun Gothic"/>
                <a:cs typeface="Iskoola Pota"/>
              </a:rPr>
              <a:t>Connect PWM of 20ms (50 Hz) period to this pin. PWM signal is used to control the servo motor. </a:t>
            </a:r>
            <a:endParaRPr/>
          </a:p>
          <a:p>
            <a:pPr lvl="2">
              <a:defRPr/>
            </a:pPr>
            <a:endParaRPr lang="en-US"/>
          </a:p>
        </p:txBody>
      </p:sp>
      <p:pic>
        <p:nvPicPr>
          <p:cNvPr id="7" name="Picture 3" hidden="0"/>
          <p:cNvPicPr>
            <a:picLocks noChangeAspect="1" noChangeArrowheads="1"/>
          </p:cNvPicPr>
          <p:nvPr isPhoto="0" userDrawn="0"/>
        </p:nvPicPr>
        <p:blipFill>
          <a:blip r:embed="rId2"/>
          <a:srcRect l="29488" t="19374" r="24872" b="16125"/>
          <a:stretch/>
        </p:blipFill>
        <p:spPr bwMode="auto">
          <a:xfrm>
            <a:off x="7362696" y="1828800"/>
            <a:ext cx="4081591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extBox 8" hidden="0"/>
          <p:cNvSpPr txBox="1">
            <a:spLocks noChangeArrowheads="1"/>
          </p:cNvSpPr>
          <p:nvPr isPhoto="0" userDrawn="0"/>
        </p:nvSpPr>
        <p:spPr bwMode="auto">
          <a:xfrm>
            <a:off x="802519" y="1676400"/>
            <a:ext cx="5105400" cy="2246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Current: 1A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Torque:3kg.cm/41.74oz.in(4.8V) 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Voltage: 4.8V 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fr-FR" sz="2400">
                <a:latin typeface="Times New Roman"/>
                <a:ea typeface="Malgun Gothic"/>
                <a:cs typeface="Iskoola Pota"/>
              </a:rPr>
              <a:t>Dimensions: 40.8 × 20.1 × 38 mm</a:t>
            </a:r>
            <a:endParaRPr lang="en-US" sz="2400">
              <a:latin typeface="Times New Roman"/>
              <a:ea typeface="Malgun Gothic"/>
              <a:cs typeface="Iskoola Pota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latin typeface="Times New Roman"/>
                <a:ea typeface="Malgun Gothic"/>
                <a:cs typeface="Iskoola Pota"/>
              </a:rPr>
              <a:t>Control system : Analog </a:t>
            </a:r>
            <a:endParaRPr/>
          </a:p>
        </p:txBody>
      </p:sp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Specifications:</a:t>
            </a:r>
            <a:endParaRPr/>
          </a:p>
        </p:txBody>
      </p:sp>
      <p:pic>
        <p:nvPicPr>
          <p:cNvPr id="7" name="Picture 6" descr="Standard Servo Motor,3kg.cm Torque At 4.8 Volt / 3.2kg.cm At 6v,Weight:  36g,Size: 41x20x38mm By Feetech - Buy Standard Servo Motor,Rohs Standard Rc  Servo,3kg Torque Servo Product on Alibaba.com" hidden="0"/>
          <p:cNvPicPr>
            <a:picLocks noChangeAspect="1" noChangeArrowheads="1"/>
          </p:cNvPicPr>
          <p:nvPr isPhoto="0" userDrawn="0"/>
        </p:nvPicPr>
        <p:blipFill>
          <a:blip r:embed="rId2"/>
          <a:srcRect l="0" t="0" r="0" b="9524"/>
          <a:stretch/>
        </p:blipFill>
        <p:spPr bwMode="auto">
          <a:xfrm>
            <a:off x="7620000" y="1351984"/>
            <a:ext cx="32004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2" hidden="0"/>
          <p:cNvSpPr txBox="1"/>
          <p:nvPr isPhoto="0" userDrawn="0"/>
        </p:nvSpPr>
        <p:spPr bwMode="auto">
          <a:xfrm>
            <a:off x="817033" y="4721186"/>
            <a:ext cx="83058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400">
                <a:solidFill>
                  <a:prstClr val="black"/>
                </a:solidFill>
                <a:latin typeface="Times New Roman"/>
                <a:ea typeface="Malgun Gothic"/>
                <a:cs typeface="Iskoola Pota"/>
              </a:rPr>
              <a:t>Resources</a:t>
            </a:r>
            <a:endParaRPr/>
          </a:p>
          <a:p>
            <a:pPr marL="1028700" lvl="1" indent="-285750"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Ø"/>
              <a:tabLst>
                <a:tab pos="284163" algn="l"/>
              </a:tabLst>
              <a:defRPr/>
            </a:pPr>
            <a:r>
              <a:rPr lang="en-US" sz="1600" u="sng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  <a:hlinkClick r:id="rId3" tooltip="https://www.aliexpress.com/item/4000975889386.html?spm=a2g0o.productlist.0.0.3181430c2ACRuo&amp;algo_pvid=7f787429-14d0-4734-917c-b9250b71fd49&amp;algo_exp_id=7f787429-14d0-4734-917c-b9250b71fd49-0&amp;pdp_ext_f=%7b%22sku_id%22:%2210000013037294322%22%7d"/>
              </a:rPr>
              <a:t>3kg Torque Robot Servo Motor FS5103B 3kg servo dc gearbox CREATIVE ROBOTICS AT HOME servo|Parts &amp; Accessories| - AliExpress</a:t>
            </a:r>
            <a:endParaRPr lang="en-US" sz="1600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Circuit Diagram:</a:t>
            </a:r>
            <a:endParaRPr/>
          </a:p>
        </p:txBody>
      </p:sp>
      <p:pic>
        <p:nvPicPr>
          <p:cNvPr id="6" name="Picture 6" descr="Diagram, schematic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rcRect l="3129" t="27862" r="36384" b="8829"/>
          <a:stretch/>
        </p:blipFill>
        <p:spPr bwMode="auto">
          <a:xfrm>
            <a:off x="1795983" y="1260088"/>
            <a:ext cx="8600033" cy="5060951"/>
          </a:xfrm>
          <a:prstGeom prst="rect">
            <a:avLst/>
          </a:prstGeom>
          <a:ln>
            <a:noFill/>
          </a:ln>
        </p:spPr>
      </p:pic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grpSp>
        <p:nvGrpSpPr>
          <p:cNvPr id="6" name="Group 2" hidden="0"/>
          <p:cNvGrpSpPr/>
          <p:nvPr isPhoto="0" userDrawn="0"/>
        </p:nvGrpSpPr>
        <p:grpSpPr bwMode="auto">
          <a:xfrm>
            <a:off x="609599" y="1951244"/>
            <a:ext cx="10972801" cy="3535156"/>
            <a:chOff x="609599" y="1662532"/>
            <a:chExt cx="10972801" cy="3535156"/>
          </a:xfrm>
        </p:grpSpPr>
        <p:pic>
          <p:nvPicPr>
            <p:cNvPr id="7" name="Picture 4" descr="Diagram&#10;&#10;Description automatically generated" hidden="0"/>
            <p:cNvPicPr>
              <a:picLocks noChangeAspect="1"/>
            </p:cNvPicPr>
            <p:nvPr isPhoto="0" userDrawn="0"/>
          </p:nvPicPr>
          <p:blipFill>
            <a:blip r:embed="rId2"/>
            <a:srcRect l="17706" t="2863" r="17799" b="2614"/>
            <a:stretch/>
          </p:blipFill>
          <p:spPr bwMode="auto">
            <a:xfrm>
              <a:off x="609599" y="1673009"/>
              <a:ext cx="5333231" cy="35119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Graphical user interface, diagram, schematic&#10;&#10;Description automatically generated" hidden="0"/>
            <p:cNvPicPr>
              <a:picLocks noChangeAspect="1"/>
            </p:cNvPicPr>
            <p:nvPr isPhoto="0" userDrawn="0"/>
          </p:nvPicPr>
          <p:blipFill>
            <a:blip r:embed="rId3"/>
            <a:srcRect l="17798" t="2454" r="17727" b="2436"/>
            <a:stretch/>
          </p:blipFill>
          <p:spPr bwMode="auto">
            <a:xfrm>
              <a:off x="6249168" y="1662532"/>
              <a:ext cx="5333232" cy="3535156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pic>
        <p:nvPicPr>
          <p:cNvPr id="6" name="Picture 8" descr="A screenshot of a game&#10;&#10;Description automatically generated with medium confidence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478616" y="1236866"/>
            <a:ext cx="7234767" cy="4949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106ADFA7-35DA-4D7F-913D-506C6D269E51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Codes:</a:t>
            </a:r>
            <a:endParaRPr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1676400" y="1532255"/>
          <a:ext cx="8839200" cy="450342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4419600"/>
                <a:gridCol w="4419600"/>
              </a:tblGrid>
              <a:tr h="3844834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#ifndef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 i="1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F_CPU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 i="1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F_CPU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16000000UL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#endif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&lt;avr/io.h&gt;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&lt;util/delay.h&gt;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main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DDRB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0xff;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0xff;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PORTD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</a:t>
                      </a:r>
                      <a:r>
                        <a:rPr lang="en-US" sz="105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while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0x08;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(1000);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</a:rPr>
                        <a:t>		</a:t>
                      </a:r>
                      <a:r>
                        <a:rPr lang="en-US" sz="10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</a:rPr>
                        <a:t>_delay_ms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(2000);</a:t>
                      </a:r>
                      <a:endParaRPr lang="en-US" sz="1050" b="0" i="0" u="none" strike="noStrike" cap="none" spc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ea typeface="Malgun Gothic"/>
                        <a:cs typeface="+mn-cs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0x08;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(2500);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PORTB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(2000);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PORTD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0x80;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(1000);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PORTD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(2000);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0x80;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_delay_us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(2500);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PORTD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0x00;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105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_delay_ms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(2000);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5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}</a:t>
                      </a:r>
                      <a:endParaRPr lang="en-US" sz="105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0"/>
          <p:cNvSpPr>
            <a:spLocks noChangeArrowheads="1"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034B3B-B7B9-49CA-A220-218B97D8E36D}" type="slidenum">
              <a:rPr lang="en-US">
                <a:solidFill>
                  <a:srgbClr val="17406D"/>
                </a:solidFill>
                <a:latin typeface="Gill Sans MT"/>
              </a:rPr>
              <a:t/>
            </a:fld>
            <a:endParaRPr lang="en-US">
              <a:solidFill>
                <a:srgbClr val="17406D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381000"/>
            <a:ext cx="8229600" cy="735013"/>
          </a:xfrm>
        </p:spPr>
        <p:txBody>
          <a:bodyPr anchor="ctr"/>
          <a:lstStyle/>
          <a:p>
            <a:pPr>
              <a:defRPr/>
            </a:pPr>
            <a:r>
              <a:rPr lang="en-US" sz="4000" b="1"/>
              <a:t>PCB Design</a:t>
            </a:r>
            <a:endParaRPr/>
          </a:p>
        </p:txBody>
      </p:sp>
      <p:pic>
        <p:nvPicPr>
          <p:cNvPr id="6" name="Picture 5" descr="A screenshot of a computer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rcRect l="14099" t="12863" r="24867" b="8637"/>
          <a:stretch/>
        </p:blipFill>
        <p:spPr bwMode="auto">
          <a:xfrm>
            <a:off x="2590800" y="1215280"/>
            <a:ext cx="7010399" cy="507178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02. Real Time Clock</a:t>
            </a:r>
            <a:endParaRPr/>
          </a:p>
        </p:txBody>
      </p:sp>
      <p:grpSp>
        <p:nvGrpSpPr>
          <p:cNvPr id="6" name="Group 5" hidden="0"/>
          <p:cNvGrpSpPr/>
          <p:nvPr isPhoto="0" userDrawn="0"/>
        </p:nvGrpSpPr>
        <p:grpSpPr bwMode="auto">
          <a:xfrm>
            <a:off x="980016" y="1641678"/>
            <a:ext cx="10231967" cy="4215994"/>
            <a:chOff x="817033" y="1641678"/>
            <a:chExt cx="10231967" cy="4215994"/>
          </a:xfrm>
        </p:grpSpPr>
        <p:pic>
          <p:nvPicPr>
            <p:cNvPr id="7" name="Picture 1" hidden="0"/>
            <p:cNvPicPr>
              <a:picLocks noChangeAspect="1"/>
            </p:cNvPicPr>
            <p:nvPr isPhoto="0" userDrawn="0"/>
          </p:nvPicPr>
          <p:blipFill>
            <a:blip r:embed="rId2"/>
            <a:srcRect l="1075" t="0" r="4929" b="0"/>
            <a:stretch/>
          </p:blipFill>
          <p:spPr bwMode="auto">
            <a:xfrm>
              <a:off x="817033" y="2127998"/>
              <a:ext cx="5715000" cy="3243353"/>
            </a:xfrm>
            <a:prstGeom prst="rect">
              <a:avLst/>
            </a:prstGeom>
          </p:spPr>
        </p:pic>
        <p:pic>
          <p:nvPicPr>
            <p:cNvPr id="8" name="Picture 3" hidden="0"/>
            <p:cNvPicPr>
              <a:picLocks noChangeAspect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7086600" y="1641678"/>
              <a:ext cx="3962400" cy="42159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52E48CA-2110-4763-B3B8-0EC3BB8509E4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Pin Diagram:</a:t>
            </a:r>
            <a:endParaRPr/>
          </a:p>
        </p:txBody>
      </p:sp>
      <p:pic>
        <p:nvPicPr>
          <p:cNvPr id="6" name="Picture 2" descr="DS1307 RTC Pin Diagram" hidden="0"/>
          <p:cNvPicPr>
            <a:picLocks noChangeAspect="1" noChangeArrowheads="1" noGrp="1"/>
          </p:cNvPicPr>
          <p:nvPr isPhoto="0" userDrawn="0">
            <p:ph sz="quarter" idx="1" hasCustomPrompt="0"/>
          </p:nvPr>
        </p:nvPicPr>
        <p:blipFill>
          <a:blip r:embed="rId2"/>
          <a:stretch/>
        </p:blipFill>
        <p:spPr bwMode="auto">
          <a:xfrm>
            <a:off x="1790700" y="1447800"/>
            <a:ext cx="8610600" cy="4391672"/>
          </a:xfrm>
          <a:prstGeom prst="rect">
            <a:avLst/>
          </a:prstGeom>
          <a:noFill/>
        </p:spPr>
      </p:pic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D57DEFA1-A0B2-4EBA-BA90-D07ECB3E7D27}" type="slidenum">
              <a:rPr lang="en-US"/>
              <a:t/>
            </a:fld>
            <a:endParaRPr lang="en-US"/>
          </a:p>
        </p:txBody>
      </p:sp>
      <p:sp>
        <p:nvSpPr>
          <p:cNvPr id="5" name="TextBox 17" hidden="0"/>
          <p:cNvSpPr txBox="1">
            <a:spLocks noChangeArrowheads="1"/>
          </p:cNvSpPr>
          <p:nvPr isPhoto="0" userDrawn="0"/>
        </p:nvSpPr>
        <p:spPr bwMode="auto">
          <a:xfrm>
            <a:off x="1066800" y="1143000"/>
            <a:ext cx="10058400" cy="37548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GB">
                <a:latin typeface="Times New Roman"/>
                <a:ea typeface="Malgun Gothic"/>
                <a:cs typeface="Iskoola Pota"/>
              </a:rPr>
              <a:t>X1, X2		 connect to the crystal.</a:t>
            </a:r>
            <a:endParaRPr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VBAT pin		 3 Volt CMOS battery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GND pin		 Ground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VCC		 5V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SDA		 Microcontroller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US">
                <a:latin typeface="Times New Roman"/>
                <a:ea typeface="Malgun Gothic"/>
                <a:cs typeface="Iskoola Pota"/>
              </a:rPr>
              <a:t>SCl		 Microcontroller</a:t>
            </a:r>
            <a:endParaRPr/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defRPr/>
            </a:pPr>
            <a:r>
              <a:rPr lang="en-GB">
                <a:latin typeface="Times New Roman"/>
                <a:ea typeface="Malgun Gothic"/>
                <a:cs typeface="Iskoola Pota"/>
              </a:rPr>
              <a:t>SQW/OUT	 Outputs one of four square-wave frequencies 			    (1Hz, 4kHz, 8kHz, 32kHz). The SQW/OUT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extBox 8" hidden="0"/>
          <p:cNvSpPr txBox="1">
            <a:spLocks noChangeArrowheads="1"/>
          </p:cNvSpPr>
          <p:nvPr isPhoto="0" userDrawn="0"/>
        </p:nvSpPr>
        <p:spPr bwMode="auto">
          <a:xfrm>
            <a:off x="802518" y="1524000"/>
            <a:ext cx="8951082" cy="24052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RTC module: DS1307</a:t>
            </a:r>
            <a:endParaRPr lang="en-US" sz="2400">
              <a:latin typeface="Calibri"/>
              <a:ea typeface="Malgun Gothic"/>
              <a:cs typeface="Iskoola Pota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Battery model: CR1220 button cell</a:t>
            </a:r>
            <a:endParaRPr lang="en-US" sz="2400">
              <a:latin typeface="Calibri"/>
              <a:ea typeface="Malgun Gothic"/>
              <a:cs typeface="Iskoola Pota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Operating Voltage: 5V</a:t>
            </a:r>
            <a:endParaRPr lang="en-US" sz="2400">
              <a:latin typeface="Calibri"/>
              <a:ea typeface="Malgun Gothic"/>
              <a:cs typeface="Iskoola Pota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Unit information: Second, Minute, Date, Week, Month and Year</a:t>
            </a:r>
            <a:endParaRPr lang="en-US" sz="2400">
              <a:latin typeface="Calibri"/>
              <a:ea typeface="Malgun Gothic"/>
              <a:cs typeface="Iskoola Pota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US" sz="2400">
                <a:latin typeface="Times New Roman"/>
                <a:ea typeface="Batang"/>
                <a:cs typeface="Iskoola Pota"/>
              </a:rPr>
              <a:t>Operating temperature: -10°C ~ +85°C</a:t>
            </a:r>
            <a:endParaRPr lang="en-US" sz="2400">
              <a:latin typeface="Calibri"/>
              <a:ea typeface="Malgun Gothic"/>
              <a:cs typeface="Iskoola Pota"/>
            </a:endParaRPr>
          </a:p>
        </p:txBody>
      </p:sp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Specifications: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Circuit Diagram:</a:t>
            </a:r>
            <a:endParaRPr/>
          </a:p>
        </p:txBody>
      </p:sp>
      <p:pic>
        <p:nvPicPr>
          <p:cNvPr id="6" name="Picture 4" descr="Diagram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rcRect l="4774" t="28904" r="52371" b="33441"/>
          <a:stretch/>
        </p:blipFill>
        <p:spPr bwMode="auto">
          <a:xfrm>
            <a:off x="1078953" y="1380491"/>
            <a:ext cx="10034094" cy="49568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grpSp>
        <p:nvGrpSpPr>
          <p:cNvPr id="6" name="Group 2" hidden="0"/>
          <p:cNvGrpSpPr/>
          <p:nvPr isPhoto="0" userDrawn="0"/>
        </p:nvGrpSpPr>
        <p:grpSpPr bwMode="auto">
          <a:xfrm>
            <a:off x="609600" y="1837118"/>
            <a:ext cx="10972800" cy="3995163"/>
            <a:chOff x="609600" y="1837118"/>
            <a:chExt cx="10972800" cy="3995163"/>
          </a:xfrm>
        </p:grpSpPr>
        <p:pic>
          <p:nvPicPr>
            <p:cNvPr id="7" name="Picture 4" descr="Graphical user interface, diagram&#10;&#10;Description automatically generated" hidden="0"/>
            <p:cNvPicPr>
              <a:picLocks noChangeAspect="1"/>
            </p:cNvPicPr>
            <p:nvPr isPhoto="0" userDrawn="0"/>
          </p:nvPicPr>
          <p:blipFill>
            <a:blip r:embed="rId2"/>
            <a:srcRect l="23309" t="5605" r="23388" b="5768"/>
            <a:stretch/>
          </p:blipFill>
          <p:spPr bwMode="auto">
            <a:xfrm>
              <a:off x="6254679" y="1837118"/>
              <a:ext cx="5327721" cy="39951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5" descr="Graphical user interface&#10;&#10;Description automatically generated" hidden="0"/>
            <p:cNvPicPr>
              <a:picLocks noChangeAspect="1"/>
            </p:cNvPicPr>
            <p:nvPr isPhoto="0" userDrawn="0"/>
          </p:nvPicPr>
          <p:blipFill>
            <a:blip r:embed="rId3"/>
            <a:srcRect l="23406" t="5651" r="23448" b="6063"/>
            <a:stretch/>
          </p:blipFill>
          <p:spPr bwMode="auto">
            <a:xfrm>
              <a:off x="609600" y="1837118"/>
              <a:ext cx="5334000" cy="3995163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pic>
        <p:nvPicPr>
          <p:cNvPr id="6" name="Picture 7" descr="Diagram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937827" y="1295400"/>
            <a:ext cx="6316345" cy="484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106ADFA7-35DA-4D7F-913D-506C6D269E51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Codes:</a:t>
            </a:r>
            <a:endParaRPr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3333750" y="1704250"/>
          <a:ext cx="5524500" cy="458724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5524500"/>
              </a:tblGrid>
              <a:tr h="3844834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#ifndef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I2C_MASTER_H_FILE_H_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I2C_MASTER_H_FILE_H_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F_CPU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16000000UL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&lt;avr/io.h&gt;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	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&lt;util/delay.h&gt;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&lt;math.h&gt;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	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SCL_CLK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100000L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BITRATE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TWSR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((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F_CPU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/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SCL_CLK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)-16)/(2*</a:t>
                      </a:r>
                      <a:r>
                        <a:rPr lang="en-US" sz="1000" b="0" i="1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pow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(4,(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TWSR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&amp;((1&lt;&lt;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TWPS0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)|(1&lt;&lt;</a:t>
                      </a: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TWPS1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)))))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I2C_Init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	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I2C_Start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write_address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I2C_Repeated_Start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read_address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I2C_Stop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	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I2C_Start_Wait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write_address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 i="1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uint8_t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I2C_Write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data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I2C_Read_Ack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		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I2C_Read_Nack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</a:rPr>
                        <a:t>#endif</a:t>
                      </a:r>
                      <a:endParaRPr lang="en-US" sz="1000" b="0" i="0" u="none" strike="noStrike" cap="none" spc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ea typeface="Malgun Gothic"/>
                        <a:cs typeface="+mn-cs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 Box 33" hidden="0"/>
          <p:cNvSpPr txBox="1"/>
          <p:nvPr isPhoto="0" userDrawn="0"/>
        </p:nvSpPr>
        <p:spPr bwMode="auto">
          <a:xfrm>
            <a:off x="3333750" y="1229949"/>
            <a:ext cx="1676400" cy="387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800" b="1">
                <a:latin typeface="Times New Roman"/>
                <a:ea typeface="Malgun Gothic"/>
              </a:rPr>
              <a:t>I2C Master.h </a:t>
            </a:r>
            <a:endParaRPr lang="en-US" sz="1100">
              <a:latin typeface="Calibri"/>
              <a:ea typeface="Malgun Gothic"/>
              <a:cs typeface="Iskoola Pot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66B54DB-7F7D-4739-9572-19CAAEABBF00}" type="slidenum">
              <a:rPr lang="en-US"/>
              <a:t/>
            </a:fld>
            <a:endParaRPr lang="en-US"/>
          </a:p>
        </p:txBody>
      </p:sp>
      <p:graphicFrame>
        <p:nvGraphicFramePr>
          <p:cNvPr id="5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09600" y="717186"/>
          <a:ext cx="10972800" cy="556260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5486400"/>
                <a:gridCol w="5486400"/>
              </a:tblGrid>
              <a:tr h="5531213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&lt;avr/io.h&gt;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&lt;stdio.h&gt;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&lt;string.h&gt;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&lt;stdbool.h&gt;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"I2C_Master_H_file.h"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&lt;avr/sleep.h&gt;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Device_Write_address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0xD0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Device_Read_address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0xD1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TimeFormat12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0x40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AMPM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0x20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second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minute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hour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day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date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month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,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year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bool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IsItPM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hour_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hour_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AMPM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else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RTC_Read_Clock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read_clock_address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I2C_Start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Device_Write_address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I2C_Write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read_clock_address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I2C_Repeated_Start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Device_Read_address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second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I2C_Read_Ack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minute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I2C_Read_Ack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hour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I2C_Read_Nack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I2C_Stop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RTC_Read_Calendar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read_calendar_address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I2C_Start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Device_Write_address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I2C_Write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read_calendar_address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I2C_Repeated_Start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Device_Read_address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day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I2C_Read_Ack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date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I2C_Read_Ack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month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I2C_Read_Ack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year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I2C_Read_Nack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I2C_Stop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main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I2C_Init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while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RTC_Read_Clock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(0);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hour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TimeFormat12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hour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=9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AMPM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sleep_disable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hour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=12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AMPM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sleep_disable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if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hour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=10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AMPM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sleep_enable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 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 Box 33" hidden="0"/>
          <p:cNvSpPr txBox="1"/>
          <p:nvPr isPhoto="0" userDrawn="0"/>
        </p:nvSpPr>
        <p:spPr bwMode="auto">
          <a:xfrm>
            <a:off x="609600" y="152400"/>
            <a:ext cx="1676400" cy="4686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marL="0" marR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800" b="1">
                <a:latin typeface="Times New Roman"/>
                <a:ea typeface="Malgun Gothic"/>
              </a:rPr>
              <a:t>I2C Master.c </a:t>
            </a:r>
            <a:endParaRPr lang="en-US" sz="1100">
              <a:latin typeface="Calibri"/>
              <a:ea typeface="Malgun Gothic"/>
              <a:cs typeface="Iskoola Pot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 txBox="1"/>
          <p:nvPr isPhoto="0" userDrawn="0"/>
        </p:nvSpPr>
        <p:spPr bwMode="auto">
          <a:xfrm>
            <a:off x="609600" y="173999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2pPr>
            <a:lvl3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3pPr>
            <a:lvl4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4pPr>
            <a:lvl5pPr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5pPr>
            <a:lvl6pPr marL="4572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6pPr>
            <a:lvl7pPr marL="9144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7pPr>
            <a:lvl8pPr marL="13716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8pPr>
            <a:lvl9pPr marL="1828800" algn="l">
              <a:spcBef>
                <a:spcPts val="0"/>
              </a:spcBef>
              <a:spcAft>
                <a:spcPts val="0"/>
              </a:spcAft>
              <a:defRPr sz="3200">
                <a:solidFill>
                  <a:schemeClr val="tx2"/>
                </a:solidFill>
                <a:latin typeface="Bookman Old Style"/>
              </a:defRPr>
            </a:lvl9pPr>
          </a:lstStyle>
          <a:p>
            <a:pPr>
              <a:defRPr/>
            </a:pPr>
            <a:r>
              <a:rPr lang="en-US" sz="4000" b="1"/>
              <a:t>204184B_Samararathna B.S</a:t>
            </a:r>
            <a:endParaRPr/>
          </a:p>
        </p:txBody>
      </p:sp>
      <p:sp>
        <p:nvSpPr>
          <p:cNvPr id="6" name="TextBox 17" hidden="0"/>
          <p:cNvSpPr txBox="1">
            <a:spLocks noChangeArrowheads="1"/>
          </p:cNvSpPr>
          <p:nvPr isPhoto="0" userDrawn="0"/>
        </p:nvSpPr>
        <p:spPr bwMode="auto">
          <a:xfrm>
            <a:off x="1143000" y="1893900"/>
            <a:ext cx="9372600" cy="30701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600">
                <a:solidFill>
                  <a:schemeClr val="tx1"/>
                </a:solidFill>
                <a:latin typeface="Gill Sans MT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300">
                <a:solidFill>
                  <a:schemeClr val="tx2"/>
                </a:solidFill>
                <a:latin typeface="Gill Sans MT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/>
              <a:buChar char="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/>
              <a:buChar char=""/>
              <a:tabLst>
                <a:tab pos="284163" algn="l"/>
              </a:tabLst>
              <a:defRPr sz="2000">
                <a:solidFill>
                  <a:schemeClr val="tx1"/>
                </a:solidFill>
                <a:latin typeface="Gill Sans MT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5pPr>
            <a:lvl6pPr marL="25146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6pPr>
            <a:lvl7pPr marL="29718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7pPr>
            <a:lvl8pPr marL="34290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8pPr>
            <a:lvl9pPr marL="3886200" indent="-22860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"/>
              <a:tabLst>
                <a:tab pos="284163" algn="l"/>
              </a:tabLst>
              <a:defRPr sz="1600">
                <a:solidFill>
                  <a:schemeClr val="tx1"/>
                </a:solidFill>
                <a:latin typeface="Gill Sans MT"/>
              </a:defRPr>
            </a:lvl9pPr>
          </a:lstStyle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defRPr/>
            </a:pPr>
            <a:r>
              <a:rPr lang="en-US" sz="2800">
                <a:latin typeface="Times New Roman"/>
                <a:ea typeface="Batang"/>
                <a:cs typeface="Iskoola Pota"/>
              </a:rPr>
              <a:t>01. GSM module</a:t>
            </a:r>
            <a:endParaRPr lang="en-US" sz="1800">
              <a:latin typeface="Calibri"/>
              <a:ea typeface="Malgun Gothic"/>
              <a:cs typeface="Iskoola Pot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/>
              <a:buChar char=""/>
              <a:defRPr/>
            </a:pPr>
            <a:r>
              <a:rPr lang="en-GB" sz="24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Send a SMS to Receiver</a:t>
            </a:r>
            <a:endParaRPr lang="en-US" sz="2400">
              <a:solidFill>
                <a:schemeClr val="tx1"/>
              </a:solidFill>
              <a:latin typeface="Times New Roman"/>
              <a:ea typeface="Batang"/>
              <a:cs typeface="Iskoola Pota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800">
                <a:latin typeface="Times New Roman"/>
                <a:ea typeface="Batang"/>
                <a:cs typeface="Iskoola Pota"/>
              </a:rPr>
              <a:t>02. Power Supply Unit</a:t>
            </a:r>
            <a:endParaRPr lang="en-US" sz="1800">
              <a:latin typeface="Calibri"/>
              <a:ea typeface="Malgun Gothic"/>
              <a:cs typeface="Iskoola Pot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/>
              <a:buChar char=""/>
              <a:defRPr/>
            </a:pPr>
            <a:r>
              <a:rPr lang="en-GB" sz="2400">
                <a:solidFill>
                  <a:schemeClr val="tx1"/>
                </a:solidFill>
                <a:latin typeface="Times New Roman"/>
                <a:ea typeface="Batang"/>
                <a:cs typeface="Iskoola Pota"/>
              </a:rPr>
              <a:t>Distributing power to all components</a:t>
            </a:r>
            <a:endParaRPr lang="en-US" sz="1600">
              <a:solidFill>
                <a:schemeClr val="tx1"/>
              </a:solidFill>
              <a:latin typeface="Calibri"/>
              <a:ea typeface="Malgun Gothic"/>
              <a:cs typeface="Iskoola Pota"/>
            </a:endParaRPr>
          </a:p>
          <a:p>
            <a:pPr marL="0" marR="0" lvl="0" indent="0" algn="l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prstClr val="black"/>
                </a:solidFill>
                <a:latin typeface="Times New Roman"/>
                <a:ea typeface="Batang"/>
                <a:cs typeface="Iskoola Pota"/>
              </a:rPr>
              <a:t>03. Communication between 2 atmega32 microcontrollers</a:t>
            </a:r>
            <a:endParaRPr lang="en-US" sz="1800" b="0" i="0" u="none" strike="noStrike" cap="none" spc="0">
              <a:ln>
                <a:noFill/>
              </a:ln>
              <a:solidFill>
                <a:prstClr val="black"/>
              </a:solidFill>
              <a:latin typeface="Calibri"/>
              <a:ea typeface="Malgun Gothic"/>
              <a:cs typeface="Iskoola Pota"/>
            </a:endParaRPr>
          </a:p>
        </p:txBody>
      </p:sp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7520"/>
            <a:ext cx="8229600" cy="990600"/>
          </a:xfrm>
        </p:spPr>
        <p:txBody>
          <a:bodyPr anchor="ctr"/>
          <a:lstStyle/>
          <a:p>
            <a:pPr>
              <a:defRPr/>
            </a:pPr>
            <a:r>
              <a:rPr lang="en-US" sz="4000" b="1"/>
              <a:t>3D Diagram </a:t>
            </a:r>
            <a:r>
              <a:rPr lang="en-US" sz="4000" b="1">
                <a:latin typeface="Agency FB"/>
              </a:rPr>
              <a:t>[Front View]</a:t>
            </a:r>
            <a:endParaRPr/>
          </a:p>
        </p:txBody>
      </p:sp>
      <p:sp>
        <p:nvSpPr>
          <p:cNvPr id="5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6FCBFED9-2C7C-40C8-A13B-F4220AC60FAC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pic>
        <p:nvPicPr>
          <p:cNvPr id="6" name="Picture 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612074" y="1148120"/>
            <a:ext cx="6967852" cy="5256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4352AE0B-67A5-4BE4-8E20-2E36942DA95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01. GSM Module</a:t>
            </a:r>
            <a:endParaRPr/>
          </a:p>
        </p:txBody>
      </p:sp>
      <p:grpSp>
        <p:nvGrpSpPr>
          <p:cNvPr id="6" name="Group 2" hidden="0"/>
          <p:cNvGrpSpPr/>
          <p:nvPr isPhoto="0" userDrawn="0"/>
        </p:nvGrpSpPr>
        <p:grpSpPr bwMode="auto">
          <a:xfrm>
            <a:off x="1502037" y="1412854"/>
            <a:ext cx="8718923" cy="3997346"/>
            <a:chOff x="1502037" y="1429275"/>
            <a:chExt cx="8718923" cy="3997346"/>
          </a:xfrm>
        </p:grpSpPr>
        <p:pic>
          <p:nvPicPr>
            <p:cNvPr id="7" name="Picture 6" hidden="0"/>
            <p:cNvPicPr>
              <a:picLocks noChangeAspect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1502037" y="1429275"/>
              <a:ext cx="3913191" cy="39973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8" name="Picture 7" hidden="0"/>
            <p:cNvPicPr>
              <a:picLocks noChangeAspect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6324600" y="1430327"/>
              <a:ext cx="3896360" cy="39962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sp>
        <p:nvSpPr>
          <p:cNvPr id="9" name="TextBox 10" hidden="0"/>
          <p:cNvSpPr txBox="1"/>
          <p:nvPr isPhoto="0" userDrawn="0"/>
        </p:nvSpPr>
        <p:spPr bwMode="auto">
          <a:xfrm>
            <a:off x="609600" y="5537543"/>
            <a:ext cx="11247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US" sz="2000">
                <a:latin typeface="Times New Roman"/>
                <a:ea typeface="Malgun Gothic"/>
                <a:cs typeface="Iskoola Pota"/>
              </a:rPr>
              <a:t>In order  TXD and RXD pins of module connect with Atmega’s RXD and TXD pins. After connecting the device, we use AT commands to operate the module each function.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extBox 8" hidden="0"/>
          <p:cNvSpPr txBox="1">
            <a:spLocks noChangeArrowheads="1"/>
          </p:cNvSpPr>
          <p:nvPr isPhoto="0" userDrawn="0"/>
        </p:nvSpPr>
        <p:spPr bwMode="auto">
          <a:xfrm>
            <a:off x="802518" y="1524000"/>
            <a:ext cx="8951082" cy="24052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GB" sz="2400">
                <a:latin typeface="Times New Roman"/>
                <a:ea typeface="Batang"/>
                <a:cs typeface="Iskoola Pota"/>
              </a:rPr>
              <a:t>Single supply voltage: 3.4V – 4.5V</a:t>
            </a:r>
            <a:endParaRPr/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GB" sz="2400">
                <a:latin typeface="Times New Roman"/>
                <a:ea typeface="Batang"/>
                <a:cs typeface="Iskoola Pota"/>
              </a:rPr>
              <a:t>Uses a 900 and 1800MHz frequency band </a:t>
            </a:r>
            <a:endParaRPr/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GB" sz="2400">
                <a:latin typeface="Times New Roman"/>
                <a:ea typeface="Batang"/>
                <a:cs typeface="Iskoola Pota"/>
              </a:rPr>
              <a:t>Use USART for integration with Atmega32</a:t>
            </a:r>
            <a:endParaRPr/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GB" sz="2400">
                <a:latin typeface="Times New Roman"/>
                <a:ea typeface="Batang"/>
                <a:cs typeface="Iskoola Pota"/>
              </a:rPr>
              <a:t>Supports UART interface</a:t>
            </a:r>
            <a:endParaRPr/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GB" sz="2400">
                <a:latin typeface="Times New Roman"/>
                <a:ea typeface="Batang"/>
                <a:cs typeface="Iskoola Pota"/>
              </a:rPr>
              <a:t>Search the two frequency bands automatically</a:t>
            </a:r>
            <a:endParaRPr/>
          </a:p>
        </p:txBody>
      </p:sp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Specifications: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Working Principle:</a:t>
            </a:r>
            <a:endParaRPr/>
          </a:p>
        </p:txBody>
      </p:sp>
      <p:pic>
        <p:nvPicPr>
          <p:cNvPr id="6" name="Picture 4" descr="Graphical user interface, application&#10;&#10;Description automatically generated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228172" y="3962400"/>
            <a:ext cx="9735655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 hidden="0"/>
          <p:cNvSpPr txBox="1"/>
          <p:nvPr isPhoto="0" userDrawn="0"/>
        </p:nvSpPr>
        <p:spPr bwMode="auto">
          <a:xfrm>
            <a:off x="472295" y="1243693"/>
            <a:ext cx="1124740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GB" sz="2400">
                <a:latin typeface="Times New Roman"/>
                <a:ea typeface="Malgun Gothic"/>
                <a:cs typeface="Iskoola Pota"/>
              </a:rPr>
              <a:t>The SIM900A is a complete Dual-band GSM / GPRS solution.  Baud rate is configurable from 9600-115200 through AT command. “Number of bits per second (bps)” also known as Baud rate in Binary systems. </a:t>
            </a:r>
            <a:endParaRPr/>
          </a:p>
          <a:p>
            <a:pPr marL="457200" indent="-457200" algn="just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Wingdings"/>
              <a:buChar char="v"/>
              <a:tabLst>
                <a:tab pos="284163" algn="l"/>
              </a:tabLst>
              <a:defRPr/>
            </a:pPr>
            <a:r>
              <a:rPr lang="en-GB" sz="2400">
                <a:latin typeface="Times New Roman"/>
                <a:ea typeface="Malgun Gothic"/>
                <a:cs typeface="Iskoola Pota"/>
              </a:rPr>
              <a:t>A USART, means a Universal Synchronous/Asynchronous Receiver/Transmitter - is a microcontroller peripheral that converts incoming and outgoing bytes of data into a serial bit stream. </a:t>
            </a:r>
            <a:endParaRPr lang="en-US" sz="2400">
              <a:latin typeface="Times New Roman"/>
              <a:ea typeface="Malgun Gothic"/>
              <a:cs typeface="Iskoola Pot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pic>
        <p:nvPicPr>
          <p:cNvPr id="5" name="Picture 9" hidden="0"/>
          <p:cNvPicPr>
            <a:picLocks noChangeAspect="1"/>
          </p:cNvPicPr>
          <p:nvPr isPhoto="0" userDrawn="0"/>
        </p:nvPicPr>
        <p:blipFill>
          <a:blip r:embed="rId2"/>
          <a:srcRect l="8408" t="10226" r="5915" b="10480"/>
          <a:stretch/>
        </p:blipFill>
        <p:spPr bwMode="auto">
          <a:xfrm>
            <a:off x="2402416" y="1371600"/>
            <a:ext cx="7387167" cy="4801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Circuit Diagram:</a:t>
            </a:r>
            <a:endParaRPr/>
          </a:p>
        </p:txBody>
      </p:sp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Codes:</a:t>
            </a:r>
            <a:endParaRPr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602343" y="1219200"/>
          <a:ext cx="10972800" cy="504444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3657600"/>
                <a:gridCol w="3657600"/>
                <a:gridCol w="3657600"/>
              </a:tblGrid>
              <a:tr h="4868272">
                <a:tc>
                  <a:txBody>
                    <a:bodyPr/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 i="1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F_CPU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16000000UL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&lt;avr/io.h&gt;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&lt;util/delay.h&gt;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&lt;stdlib.h&gt;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&lt;stdio.h&gt;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&lt;avr/interrupt.h&gt;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&lt;string.h&gt;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&lt;stdbool.h&gt;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#include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"USART.h"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data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senddata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string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[16]);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USART_Init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delay_ms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unsigned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de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sendSMS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int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main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DDRC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0x01;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sei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while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(1){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sendSMS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sendSMS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(){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senddata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"AT+CMGD=1"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(13);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delay_ms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(1000);</a:t>
                      </a:r>
                      <a:endParaRPr lang="en-US" sz="1000" b="0">
                        <a:solidFill>
                          <a:schemeClr val="lt1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3657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endParaRPr lang="en-US" sz="1000" b="0">
                        <a:solidFill>
                          <a:srgbClr val="880000"/>
                        </a:solidFill>
                        <a:latin typeface="Calibri"/>
                        <a:ea typeface="Malgun Gothic"/>
                        <a:cs typeface="Calibri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senddata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"AT+CMGF=1"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(13);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delay_ms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(1000);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senddata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"AT+CMGW="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(34);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senddata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"+919812345678"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 </a:t>
                      </a:r>
                      <a:r>
                        <a:rPr lang="en-US" sz="10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//Enter Mobile number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(34);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(13);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delay_ms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(1000);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senddata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"Robot is here"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(13);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delay_ms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(1000);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(26);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10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//Cntrl+Z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delay_ms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(1000);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delay_ms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(1000);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senddata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10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"AT+CMSS=1"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(13);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USART_Transmit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delay_ms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(1000);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1000" b="0">
                        <a:latin typeface="Calibri"/>
                        <a:ea typeface="Malgun Gothic"/>
                        <a:cs typeface="Iskoola Pota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02. Power Supply Unit</a:t>
            </a:r>
            <a:endParaRPr/>
          </a:p>
        </p:txBody>
      </p:sp>
      <p:sp>
        <p:nvSpPr>
          <p:cNvPr id="6" name="TextBox 8" hidden="0"/>
          <p:cNvSpPr txBox="1">
            <a:spLocks noChangeArrowheads="1"/>
          </p:cNvSpPr>
          <p:nvPr isPhoto="0" userDrawn="0"/>
        </p:nvSpPr>
        <p:spPr bwMode="auto">
          <a:xfrm>
            <a:off x="609600" y="1447800"/>
            <a:ext cx="8951082" cy="10911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US" sz="2800">
                <a:latin typeface="Times New Roman"/>
                <a:ea typeface="Batang"/>
                <a:cs typeface="Times New Roman"/>
              </a:rPr>
              <a:t>Battery Supply Voltage is 14.8 V</a:t>
            </a:r>
            <a:endParaRPr lang="en-US" sz="2800">
              <a:latin typeface="Times New Roman"/>
              <a:ea typeface="Malgun Gothic"/>
              <a:cs typeface="Times New Roman"/>
            </a:endParaRP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US" sz="2800">
                <a:latin typeface="Times New Roman"/>
                <a:ea typeface="Batang"/>
                <a:cs typeface="Times New Roman"/>
              </a:rPr>
              <a:t>Used 2 x 5V voltage down regulators and 12V regulator</a:t>
            </a:r>
            <a:endParaRPr lang="en-US" sz="2800">
              <a:latin typeface="Times New Roman"/>
              <a:ea typeface="Malgun Gothic"/>
              <a:cs typeface="Times New Roman"/>
            </a:endParaRPr>
          </a:p>
        </p:txBody>
      </p:sp>
      <p:pic>
        <p:nvPicPr>
          <p:cNvPr id="7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038600" y="2937279"/>
            <a:ext cx="4114800" cy="3086100"/>
          </a:xfrm>
          <a:prstGeom prst="rect">
            <a:avLst/>
          </a:prstGeom>
        </p:spPr>
      </p:pic>
    </p:spTree>
  </p:cSld>
  <p:clrMapOvr>
    <a:overrideClrMapping accent1="accent1" accent2="accent2" accent3="accent3" accent4="accent4" accent5="accent5" accent6="accent6" bg1="lt1" bg2="lt2" folHlink="folHlink" hlink="hlink" tx1="dk1" tx2="dk2"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rcRect l="18822" t="19071" r="65230" b="19501"/>
          <a:stretch/>
        </p:blipFill>
        <p:spPr bwMode="auto">
          <a:xfrm>
            <a:off x="4838700" y="1345945"/>
            <a:ext cx="2514600" cy="4807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Circuit Diagram: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7BC9872E-4843-437D-99F7-F1117F196D9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800" b="1"/>
              <a:t>03. Communication between 2 microcontrollers</a:t>
            </a:r>
            <a:endParaRPr/>
          </a:p>
        </p:txBody>
      </p:sp>
      <p:sp>
        <p:nvSpPr>
          <p:cNvPr id="6" name="TextBox 8" hidden="0"/>
          <p:cNvSpPr txBox="1">
            <a:spLocks noChangeArrowheads="1"/>
          </p:cNvSpPr>
          <p:nvPr isPhoto="0" userDrawn="0"/>
        </p:nvSpPr>
        <p:spPr bwMode="auto">
          <a:xfrm>
            <a:off x="609600" y="1447800"/>
            <a:ext cx="8951082" cy="5319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"/>
              <a:tabLst>
                <a:tab pos="457200" algn="l"/>
              </a:tabLst>
              <a:defRPr/>
            </a:pPr>
            <a:r>
              <a:rPr lang="en-GB" sz="2800">
                <a:latin typeface="Times New Roman"/>
                <a:ea typeface="Batang"/>
                <a:cs typeface="Times New Roman"/>
              </a:rPr>
              <a:t>Used CD4052 4 - Channel Multiplexer</a:t>
            </a:r>
            <a:endParaRPr lang="en-US" sz="2800">
              <a:latin typeface="Times New Roman"/>
              <a:ea typeface="Malgun Gothic"/>
              <a:cs typeface="Times New Roman"/>
            </a:endParaRPr>
          </a:p>
        </p:txBody>
      </p:sp>
      <p:pic>
        <p:nvPicPr>
          <p:cNvPr id="7" name="Picture 2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581400" y="2266397"/>
            <a:ext cx="5029200" cy="3709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defRPr/>
            </a:pPr>
            <a:fld id="{7BC9872E-4843-437D-99F7-F1117F196D9A}" type="slidenum">
              <a:rPr lang="en-US">
                <a:solidFill>
                  <a:schemeClr val="tx2"/>
                </a:solidFill>
                <a:latin typeface="Gill Sans MT"/>
              </a:rPr>
              <a:t/>
            </a:fld>
            <a:endParaRPr lang="en-US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Codes:</a:t>
            </a:r>
            <a:endParaRPr/>
          </a:p>
        </p:txBody>
      </p:sp>
      <p:graphicFrame>
        <p:nvGraphicFramePr>
          <p:cNvPr id="6" name="Table 14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817033" y="1447800"/>
          <a:ext cx="10557934" cy="365760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{803080C6-0E65-BC9B-B2FA-F5336FF958DD}</a:tableStyleId>
              </a:tblPr>
              <a:tblGrid>
                <a:gridCol w="5278967"/>
                <a:gridCol w="5278967"/>
              </a:tblGrid>
              <a:tr h="3657600"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F_CPU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16000000UL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#ifndef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USART_H_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USART_H_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#define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BAUD_PRESCALE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(((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F_CPU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/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USART_BAUDRATE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16UL)))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-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1)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 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USART_init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unsigned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long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USART_BAUDRATE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UCSRB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RXEN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TXEN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RXCIE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    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Enable USART transmitter and receiver */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UCSRC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URSEL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)|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UCSZ0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|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UCSZ1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     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Write USCRC for 8 bit data and 1 stop bit */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UBRRL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BAUD_PRESCALE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                          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Load UBRRL with lower 8 bit of pre scale value */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UBRRH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BAUD_PRESCALE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&gt;&gt;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8);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              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Load UBRRH with upper 8 bit of pre scale value */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unsigned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USART_RxChar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()</a:t>
                      </a:r>
                      <a:r>
                        <a:rPr lang="en-US" sz="900" b="0">
                          <a:solidFill>
                            <a:schemeClr val="lt1"/>
                          </a:solidFill>
                          <a:latin typeface="Calibri"/>
                          <a:ea typeface="Malgun Gothic"/>
                          <a:cs typeface="Iskoola Pota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while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UCSRA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&lt;&lt;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RXC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0);	          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/*Do nothing until data have been received*/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return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UDR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					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 return the byte*/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endParaRPr lang="en-US" sz="900" b="0" i="0" u="none" strike="noStrike" cap="none" spc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ea typeface="Malgun Gothic"/>
                        <a:cs typeface="+mn-cs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USART_TxChar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ch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</a:t>
                      </a:r>
                      <a:r>
                        <a:rPr lang="en-US" sz="900" b="0">
                          <a:solidFill>
                            <a:schemeClr val="lt1"/>
                          </a:solidFill>
                          <a:latin typeface="Calibri"/>
                          <a:ea typeface="Malgun Gothic"/>
                          <a:cs typeface="Iskoola Pota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while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(!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UCSRA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&amp;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(1&lt;&lt;</a:t>
                      </a: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UDRE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)));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		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  <a:cs typeface="Calibri"/>
                        </a:rPr>
                        <a:t>/*Wait for empty transmit buffer*/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A000A0"/>
                          </a:solidFill>
                          <a:latin typeface="Calibri"/>
                          <a:ea typeface="Malgun Gothic"/>
                          <a:cs typeface="Calibri"/>
                        </a:rPr>
                        <a:t>UDR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ch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void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USART_SendString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*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str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)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unsigned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char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j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=0;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  <a:cs typeface="Calibri"/>
                        </a:rPr>
                        <a:t>while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str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j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]!=0)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  <a:cs typeface="Calibri"/>
                        </a:rPr>
                        <a:t> 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latin typeface="Calibri"/>
                          <a:ea typeface="Malgun Gothic"/>
                          <a:cs typeface="Calibri"/>
                        </a:rPr>
                        <a:t>{</a:t>
                      </a:r>
                      <a:endParaRPr lang="en-US" sz="900" b="0">
                        <a:solidFill>
                          <a:schemeClr val="tx1"/>
                        </a:solidFill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880000"/>
                          </a:solidFill>
                          <a:latin typeface="Calibri"/>
                          <a:ea typeface="Malgun Gothic"/>
                          <a:cs typeface="Calibri"/>
                        </a:rPr>
                        <a:t>USART_TxChar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(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str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[</a:t>
                      </a: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j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]);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80"/>
                          </a:solidFill>
                          <a:latin typeface="Calibri"/>
                          <a:ea typeface="Malgun Gothic"/>
                          <a:cs typeface="Calibri"/>
                        </a:rPr>
                        <a:t>j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++;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marL="0" marR="0" defTabSz="2743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Calibri"/>
                          <a:ea typeface="Malgun Gothic"/>
                          <a:cs typeface="Calibri"/>
                        </a:rPr>
                        <a:t>}</a:t>
                      </a:r>
                      <a:endParaRPr lang="en-US" sz="900" b="0">
                        <a:latin typeface="Calibri"/>
                        <a:ea typeface="Malgun Gothic"/>
                        <a:cs typeface="Iskoola Pota"/>
                      </a:endParaRPr>
                    </a:p>
                    <a:p>
                      <a:pPr defTabSz="274320">
                        <a:lnSpc>
                          <a:spcPct val="100000"/>
                        </a:lnSpc>
                        <a:defRPr/>
                      </a:pPr>
                      <a:r>
                        <a:rPr lang="en-US" sz="900" b="0">
                          <a:solidFill>
                            <a:srgbClr val="0000FF"/>
                          </a:solidFill>
                          <a:latin typeface="Calibri"/>
                          <a:ea typeface="Malgun Gothic"/>
                        </a:rPr>
                        <a:t>#endif</a:t>
                      </a:r>
                      <a:r>
                        <a:rPr lang="en-US" sz="900" b="0">
                          <a:solidFill>
                            <a:srgbClr val="A31515"/>
                          </a:solidFill>
                          <a:latin typeface="Calibri"/>
                          <a:ea typeface="Malgun Gothic"/>
                        </a:rPr>
                        <a:t> </a:t>
                      </a:r>
                      <a:r>
                        <a:rPr lang="en-US" sz="900" b="0">
                          <a:solidFill>
                            <a:srgbClr val="008000"/>
                          </a:solidFill>
                          <a:latin typeface="Calibri"/>
                          <a:ea typeface="Malgun Gothic"/>
                        </a:rPr>
                        <a:t>/* USART_H_ */</a:t>
                      </a:r>
                      <a:endParaRPr lang="en-US" sz="900" b="0" i="0" u="none" strike="noStrike" cap="none" spc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/>
                        <a:ea typeface="Malgun Gothic"/>
                        <a:cs typeface="+mn-cs"/>
                      </a:endParaRPr>
                    </a:p>
                  </a:txBody>
                  <a:tcPr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1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C3E06FC9-5684-4586-93F4-7D3F942123C5}" type="slidenum">
              <a:rPr lang="en-US"/>
              <a:t/>
            </a:fld>
            <a:endParaRPr lang="en-US"/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0" y="152400"/>
            <a:ext cx="10972800" cy="990600"/>
          </a:xfrm>
        </p:spPr>
        <p:txBody>
          <a:bodyPr anchor="ctr"/>
          <a:lstStyle/>
          <a:p>
            <a:pPr>
              <a:defRPr/>
            </a:pPr>
            <a:r>
              <a:rPr lang="en-US" sz="2600" b="1" i="1" u="sng"/>
              <a:t>PCB Design:</a:t>
            </a:r>
            <a:endParaRPr/>
          </a:p>
        </p:txBody>
      </p:sp>
      <p:grpSp>
        <p:nvGrpSpPr>
          <p:cNvPr id="6" name="Group 2" hidden="0"/>
          <p:cNvGrpSpPr/>
          <p:nvPr isPhoto="0" userDrawn="0"/>
        </p:nvGrpSpPr>
        <p:grpSpPr bwMode="auto">
          <a:xfrm>
            <a:off x="609600" y="1752598"/>
            <a:ext cx="10972801" cy="3832376"/>
            <a:chOff x="609600" y="1752598"/>
            <a:chExt cx="10972801" cy="3832376"/>
          </a:xfrm>
        </p:grpSpPr>
        <p:pic>
          <p:nvPicPr>
            <p:cNvPr id="7" name="Picture 5" descr="Diagram, schematic&#10;&#10;Description automatically generated" hidden="0"/>
            <p:cNvPicPr>
              <a:picLocks noChangeAspect="1"/>
            </p:cNvPicPr>
            <p:nvPr isPhoto="0" userDrawn="0"/>
          </p:nvPicPr>
          <p:blipFill>
            <a:blip r:embed="rId2"/>
            <a:srcRect l="20704" t="3503" r="20625" b="3369"/>
            <a:stretch/>
          </p:blipFill>
          <p:spPr bwMode="auto">
            <a:xfrm>
              <a:off x="609600" y="1767491"/>
              <a:ext cx="5334000" cy="381748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Diagram, schematic&#10;&#10;Description automatically generated" hidden="0"/>
            <p:cNvPicPr>
              <a:picLocks noChangeAspect="1"/>
            </p:cNvPicPr>
            <p:nvPr isPhoto="0" userDrawn="0"/>
          </p:nvPicPr>
          <p:blipFill>
            <a:blip r:embed="rId3"/>
            <a:srcRect l="20729" t="3364" r="20853" b="3119"/>
            <a:stretch/>
          </p:blipFill>
          <p:spPr bwMode="auto">
            <a:xfrm>
              <a:off x="6273295" y="1752598"/>
              <a:ext cx="5309106" cy="3832376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/Relationships>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/Relationships>
</file>

<file path=ppt/theme/_rels/theme3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rigi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rigin">
      <a:majorFont>
        <a:latin typeface="Bookman Old Style"/>
        <a:ea typeface="Arial"/>
        <a:cs typeface="Arial"/>
      </a:majorFont>
      <a:minorFont>
        <a:latin typeface="Gill Sans MT"/>
        <a:ea typeface="Arial"/>
        <a:cs typeface="Arial"/>
      </a:minorFont>
    </a:fontScheme>
    <a:fmtScheme name="Origin">
      <a:fillStyleLst>
        <a:solidFill>
          <a:schemeClr val="phClr"/>
        </a:solidFill>
        <a:gradFill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algn="tl" flip="x" sx="35000" sy="40000" tx="0" ty="0"/>
        </a:blip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rigi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rigin">
      <a:majorFont>
        <a:latin typeface="Bookman Old Style"/>
        <a:ea typeface="Arial"/>
        <a:cs typeface="Arial"/>
      </a:majorFont>
      <a:minorFont>
        <a:latin typeface="Gill Sans MT"/>
        <a:ea typeface="Arial"/>
        <a:cs typeface="Arial"/>
      </a:minorFont>
    </a:fontScheme>
    <a:fmtScheme name="Origin">
      <a:fillStyleLst>
        <a:solidFill>
          <a:schemeClr val="phClr"/>
        </a:solidFill>
        <a:gradFill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algn="tl" flip="x" sx="35000" sy="40000" tx="0" ty="0"/>
        </a:blip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rigi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rigin">
      <a:majorFont>
        <a:latin typeface="Bookman Old Style"/>
        <a:ea typeface="Arial"/>
        <a:cs typeface="Arial"/>
      </a:majorFont>
      <a:minorFont>
        <a:latin typeface="Gill Sans MT"/>
        <a:ea typeface="Arial"/>
        <a:cs typeface="Arial"/>
      </a:minorFont>
    </a:fontScheme>
    <a:fmtScheme name="Origin">
      <a:fillStyleLst>
        <a:solidFill>
          <a:schemeClr val="phClr"/>
        </a:solidFill>
        <a:gradFill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algn="tl" flip="x" sx="35000" sy="40000" tx="0" ty="0"/>
        </a:blip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ONLYOFFICE/6.3.1.32</Application>
  <DocSecurity>0</DocSecurity>
  <PresentationFormat>Widescreen</PresentationFormat>
  <Paragraphs>0</Paragraphs>
  <Slides>102</Slides>
  <Notes>102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102</vt:i4>
      </vt:variant>
    </vt:vector>
  </HeadingPairs>
  <TitlesOfParts>
    <vt:vector size="105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</vt:vector>
  </TitlesOfParts>
  <Manager/>
  <Company>Home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Dulantha</dc:creator>
  <cp:keywords/>
  <dc:description/>
  <dc:identifier/>
  <dc:language/>
  <cp:lastModifiedBy>MADHUSHIKA B.A.E. (MADHUSHIKA B.A.E.)</cp:lastModifiedBy>
  <cp:revision>320</cp:revision>
  <dcterms:created xsi:type="dcterms:W3CDTF">2011-08-15T16:28:11Z</dcterms:created>
  <dcterms:modified xsi:type="dcterms:W3CDTF">2022-06-12T13:35:17Z</dcterms:modified>
  <cp:category/>
  <cp:contentStatus/>
  <cp:version/>
</cp:coreProperties>
</file>